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 sz="1600">
              <a:solidFill>
                <a:srgbClr val="FF0000"/>
              </a:solidFill>
            </a:defRPr>
          </a:pPr>
          <a:endParaRPr lang="fr-F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PRIMES PAR BRANCHE</c:v>
                </c:pt>
              </c:strCache>
            </c:strRef>
          </c:tx>
          <c:dLbls>
            <c:dLbl>
              <c:idx val="0"/>
              <c:layout>
                <c:manualLayout>
                  <c:x val="-0.15897144836590874"/>
                  <c:y val="1.2268815235304896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45,43%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DD6-4893-BDEC-3A3E8B31764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13,99 %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DD6-4893-BDEC-3A3E8B31764E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17,36 %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DD6-4893-BDEC-3A3E8B31764E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9,43 %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DD6-4893-BDEC-3A3E8B31764E}"/>
                </c:ext>
              </c:extLst>
            </c:dLbl>
            <c:dLbl>
              <c:idx val="4"/>
              <c:layout>
                <c:manualLayout>
                  <c:x val="2.52925110249544E-2"/>
                  <c:y val="7.4846538904214763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6,87 %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DD6-4893-BDEC-3A3E8B31764E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4,65 %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DD6-4893-BDEC-3A3E8B31764E}"/>
                </c:ext>
              </c:extLst>
            </c:dLbl>
            <c:dLbl>
              <c:idx val="6"/>
              <c:layout>
                <c:manualLayout>
                  <c:x val="-0.12805161410661223"/>
                  <c:y val="-3.9247594050743656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0,74 %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DD6-4893-BDEC-3A3E8B31764E}"/>
                </c:ext>
              </c:extLst>
            </c:dLbl>
            <c:dLbl>
              <c:idx val="7"/>
              <c:layout>
                <c:manualLayout>
                  <c:x val="-2.8869392594961185E-2"/>
                  <c:y val="-5.0943864575067645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0,48 %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DD6-4893-BDEC-3A3E8B31764E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/>
                      <a:t>1,03%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DD6-4893-BDEC-3A3E8B31764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 b="1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Feuil1!$A$2:$A$10</c:f>
              <c:strCache>
                <c:ptCount val="9"/>
                <c:pt idx="0">
                  <c:v>AUTO</c:v>
                </c:pt>
                <c:pt idx="1">
                  <c:v>MALADIE</c:v>
                </c:pt>
                <c:pt idx="2">
                  <c:v>VIE</c:v>
                </c:pt>
                <c:pt idx="3">
                  <c:v>RTD</c:v>
                </c:pt>
                <c:pt idx="4">
                  <c:v>INCENDIE</c:v>
                </c:pt>
                <c:pt idx="5">
                  <c:v>TRANSPORT</c:v>
                </c:pt>
                <c:pt idx="6">
                  <c:v>CREDIT</c:v>
                </c:pt>
                <c:pt idx="7">
                  <c:v>AGRICOLES</c:v>
                </c:pt>
                <c:pt idx="8">
                  <c:v>ACCEPTATION</c:v>
                </c:pt>
              </c:strCache>
            </c:strRef>
          </c:cat>
          <c:val>
            <c:numRef>
              <c:f>Feuil1!$B$2:$B$10</c:f>
              <c:numCache>
                <c:formatCode>General</c:formatCode>
                <c:ptCount val="9"/>
                <c:pt idx="0">
                  <c:v>45.432000000000002</c:v>
                </c:pt>
                <c:pt idx="1">
                  <c:v>13.99</c:v>
                </c:pt>
                <c:pt idx="2">
                  <c:v>17.36</c:v>
                </c:pt>
                <c:pt idx="3">
                  <c:v>9.43</c:v>
                </c:pt>
                <c:pt idx="4">
                  <c:v>6.87</c:v>
                </c:pt>
                <c:pt idx="5">
                  <c:v>4.6499999999999995</c:v>
                </c:pt>
                <c:pt idx="6">
                  <c:v>0.74000000000000055</c:v>
                </c:pt>
                <c:pt idx="7">
                  <c:v>0.48000000000000026</c:v>
                </c:pt>
                <c:pt idx="8">
                  <c:v>1.03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5DD6-4893-BDEC-3A3E8B3176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298423864529624"/>
          <c:y val="0.15367962725589532"/>
          <c:w val="0.23970076075515942"/>
          <c:h val="0.7493588882785005"/>
        </c:manualLayout>
      </c:layout>
      <c:overlay val="0"/>
      <c:txPr>
        <a:bodyPr/>
        <a:lstStyle/>
        <a:p>
          <a:pPr>
            <a:defRPr sz="900" b="1"/>
          </a:pPr>
          <a:endParaRPr lang="fr-F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9119125036949452E-3"/>
          <c:y val="0"/>
          <c:w val="0.95664597497290371"/>
          <c:h val="0.6286217883223761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pPr>
                      <a:defRPr>
                        <a:solidFill>
                          <a:schemeClr val="bg1"/>
                        </a:solidFill>
                      </a:defRPr>
                    </a:pPr>
                    <a:r>
                      <a:rPr lang="en-US">
                        <a:solidFill>
                          <a:schemeClr val="bg1"/>
                        </a:solidFill>
                      </a:rPr>
                      <a:t>11 387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C7F-4070-AE81-A2549B7EB62B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pPr>
                      <a:defRPr>
                        <a:solidFill>
                          <a:schemeClr val="bg1"/>
                        </a:solidFill>
                      </a:defRPr>
                    </a:pPr>
                    <a:r>
                      <a:rPr lang="en-US">
                        <a:solidFill>
                          <a:schemeClr val="bg1"/>
                        </a:solidFill>
                      </a:rPr>
                      <a:t>11 215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C7F-4070-AE81-A2549B7EB62B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pPr>
                      <a:defRPr>
                        <a:solidFill>
                          <a:schemeClr val="bg1"/>
                        </a:solidFill>
                      </a:defRPr>
                    </a:pPr>
                    <a:r>
                      <a:rPr lang="en-US">
                        <a:solidFill>
                          <a:schemeClr val="bg1"/>
                        </a:solidFill>
                      </a:rPr>
                      <a:t>8 891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C7F-4070-AE81-A2549B7EB62B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pPr>
                      <a:defRPr>
                        <a:solidFill>
                          <a:schemeClr val="bg1"/>
                        </a:solidFill>
                      </a:defRPr>
                    </a:pPr>
                    <a:r>
                      <a:rPr lang="en-US">
                        <a:solidFill>
                          <a:schemeClr val="bg1"/>
                        </a:solidFill>
                      </a:rPr>
                      <a:t>5 318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C7F-4070-AE81-A2549B7EB62B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pPr>
                      <a:defRPr>
                        <a:solidFill>
                          <a:schemeClr val="bg1"/>
                        </a:solidFill>
                      </a:defRPr>
                    </a:pPr>
                    <a:r>
                      <a:rPr lang="en-US">
                        <a:solidFill>
                          <a:schemeClr val="bg1"/>
                        </a:solidFill>
                      </a:rPr>
                      <a:t>3 992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C7F-4070-AE81-A2549B7EB62B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pPr>
                      <a:defRPr>
                        <a:solidFill>
                          <a:schemeClr val="bg1"/>
                        </a:solidFill>
                      </a:defRPr>
                    </a:pPr>
                    <a:r>
                      <a:rPr lang="en-US">
                        <a:solidFill>
                          <a:schemeClr val="bg1"/>
                        </a:solidFill>
                      </a:rPr>
                      <a:t>3 963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C7F-4070-AE81-A2549B7EB62B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pPr>
                      <a:defRPr>
                        <a:solidFill>
                          <a:schemeClr val="bg1"/>
                        </a:solidFill>
                      </a:defRPr>
                    </a:pPr>
                    <a:r>
                      <a:rPr lang="en-US">
                        <a:solidFill>
                          <a:schemeClr val="bg1"/>
                        </a:solidFill>
                      </a:rPr>
                      <a:t>3 645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C7F-4070-AE81-A2549B7EB62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trendline>
            <c:trendlineType val="linear"/>
            <c:dispRSqr val="0"/>
            <c:dispEq val="0"/>
          </c:trendline>
          <c:cat>
            <c:numRef>
              <c:f>Feuil1!$A$2:$A$8</c:f>
              <c:numCache>
                <c:formatCode>General</c:formatCode>
                <c:ptCount val="7"/>
                <c:pt idx="0">
                  <c:v>1985</c:v>
                </c:pt>
                <c:pt idx="1">
                  <c:v>1990</c:v>
                </c:pt>
                <c:pt idx="2">
                  <c:v>1995</c:v>
                </c:pt>
                <c:pt idx="3">
                  <c:v>2005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</c:numCache>
            </c:numRef>
          </c:cat>
          <c:val>
            <c:numRef>
              <c:f>Feuil1!$B$2:$B$8</c:f>
              <c:numCache>
                <c:formatCode>General</c:formatCode>
                <c:ptCount val="7"/>
                <c:pt idx="0">
                  <c:v>11387</c:v>
                </c:pt>
                <c:pt idx="1">
                  <c:v>11215</c:v>
                </c:pt>
                <c:pt idx="2">
                  <c:v>8891</c:v>
                </c:pt>
                <c:pt idx="3">
                  <c:v>5318</c:v>
                </c:pt>
                <c:pt idx="4">
                  <c:v>3992</c:v>
                </c:pt>
                <c:pt idx="5">
                  <c:v>3963</c:v>
                </c:pt>
                <c:pt idx="6">
                  <c:v>3645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8C7F-4070-AE81-A2549B7EB6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6040320"/>
        <c:axId val="106054400"/>
      </c:barChart>
      <c:catAx>
        <c:axId val="106040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6054400"/>
        <c:crosses val="autoZero"/>
        <c:auto val="1"/>
        <c:lblAlgn val="ctr"/>
        <c:lblOffset val="100"/>
        <c:noMultiLvlLbl val="0"/>
      </c:catAx>
      <c:valAx>
        <c:axId val="10605440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0604032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 b="1"/>
      </a:pPr>
      <a:endParaRPr lang="fr-FR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INATTENTION PIETON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Feuil1!$A$2:$A$3</c:f>
              <c:strCache>
                <c:ptCount val="2"/>
                <c:pt idx="0">
                  <c:v>ACCIDENTS</c:v>
                </c:pt>
                <c:pt idx="1">
                  <c:v>DECES</c:v>
                </c:pt>
              </c:strCache>
            </c:strRef>
          </c:cat>
          <c:val>
            <c:numRef>
              <c:f>Feuil1!$B$2:$B$3</c:f>
              <c:numCache>
                <c:formatCode>0%</c:formatCode>
                <c:ptCount val="2"/>
                <c:pt idx="0">
                  <c:v>0.22</c:v>
                </c:pt>
                <c:pt idx="1">
                  <c:v>0.14000000000000001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2A-47BA-905F-4478C674C47A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VITESSE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Feuil1!$A$2:$A$3</c:f>
              <c:strCache>
                <c:ptCount val="2"/>
                <c:pt idx="0">
                  <c:v>ACCIDENTS</c:v>
                </c:pt>
                <c:pt idx="1">
                  <c:v>DECES</c:v>
                </c:pt>
              </c:strCache>
            </c:strRef>
          </c:cat>
          <c:val>
            <c:numRef>
              <c:f>Feuil1!$C$2:$C$3</c:f>
              <c:numCache>
                <c:formatCode>0%</c:formatCode>
                <c:ptCount val="2"/>
                <c:pt idx="0">
                  <c:v>0.17</c:v>
                </c:pt>
                <c:pt idx="1">
                  <c:v>0.32000000000000006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C2A-47BA-905F-4478C674C47A}"/>
            </c:ext>
          </c:extLst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INATTENTION CONDUCTEUR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Feuil1!$A$2:$A$3</c:f>
              <c:strCache>
                <c:ptCount val="2"/>
                <c:pt idx="0">
                  <c:v>ACCIDENTS</c:v>
                </c:pt>
                <c:pt idx="1">
                  <c:v>DECES</c:v>
                </c:pt>
              </c:strCache>
            </c:strRef>
          </c:cat>
          <c:val>
            <c:numRef>
              <c:f>Feuil1!$D$2:$D$3</c:f>
              <c:numCache>
                <c:formatCode>0%</c:formatCode>
                <c:ptCount val="2"/>
                <c:pt idx="0">
                  <c:v>0.2</c:v>
                </c:pt>
                <c:pt idx="1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C2A-47BA-905F-4478C674C47A}"/>
            </c:ext>
          </c:extLst>
        </c:ser>
        <c:ser>
          <c:idx val="3"/>
          <c:order val="3"/>
          <c:tx>
            <c:strRef>
              <c:f>Feuil1!$E$1</c:f>
              <c:strCache>
                <c:ptCount val="1"/>
                <c:pt idx="0">
                  <c:v>AUTRES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Feuil1!$A$2:$A$3</c:f>
              <c:strCache>
                <c:ptCount val="2"/>
                <c:pt idx="0">
                  <c:v>ACCIDENTS</c:v>
                </c:pt>
                <c:pt idx="1">
                  <c:v>DECES</c:v>
                </c:pt>
              </c:strCache>
            </c:strRef>
          </c:cat>
          <c:val>
            <c:numRef>
              <c:f>Feuil1!$E$2:$E$3</c:f>
              <c:numCache>
                <c:formatCode>0%</c:formatCode>
                <c:ptCount val="2"/>
                <c:pt idx="0">
                  <c:v>0.41000000000000003</c:v>
                </c:pt>
                <c:pt idx="1">
                  <c:v>0.41000000000000003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C2A-47BA-905F-4478C674C4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3120256"/>
        <c:axId val="103711872"/>
      </c:barChart>
      <c:catAx>
        <c:axId val="103120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="1">
                <a:solidFill>
                  <a:srgbClr val="00B050"/>
                </a:solidFill>
              </a:defRPr>
            </a:pPr>
            <a:endParaRPr lang="fr-FR"/>
          </a:p>
        </c:txPr>
        <c:crossAx val="103711872"/>
        <c:crosses val="autoZero"/>
        <c:auto val="1"/>
        <c:lblAlgn val="ctr"/>
        <c:lblOffset val="100"/>
        <c:noMultiLvlLbl val="0"/>
      </c:catAx>
      <c:valAx>
        <c:axId val="103711872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10312025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overlay val="0"/>
      <c:txPr>
        <a:bodyPr/>
        <a:lstStyle/>
        <a:p>
          <a:pPr>
            <a:defRPr sz="1050" b="1"/>
          </a:pPr>
          <a:endParaRPr lang="fr-F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9266135388387774E-2"/>
          <c:y val="0.2070810165317013"/>
          <c:w val="0.96903541655063163"/>
          <c:h val="0.4602385528230770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accent6">
                        <a:lumMod val="75000"/>
                      </a:schemeClr>
                    </a:solidFill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Feuil1!$A$2:$A$9</c:f>
              <c:strCache>
                <c:ptCount val="8"/>
                <c:pt idx="0">
                  <c:v>TUNISIE</c:v>
                </c:pt>
                <c:pt idx="1">
                  <c:v>TURQUIE</c:v>
                </c:pt>
                <c:pt idx="2">
                  <c:v>France</c:v>
                </c:pt>
                <c:pt idx="3">
                  <c:v>JORDANIE</c:v>
                </c:pt>
                <c:pt idx="4">
                  <c:v>MAROC</c:v>
                </c:pt>
                <c:pt idx="5">
                  <c:v>POLOGNE</c:v>
                </c:pt>
                <c:pt idx="6">
                  <c:v>Portugal</c:v>
                </c:pt>
                <c:pt idx="7">
                  <c:v>UKRAINE</c:v>
                </c:pt>
              </c:strCache>
            </c:strRef>
          </c:cat>
          <c:val>
            <c:numRef>
              <c:f>Feuil1!$B$2:$B$9</c:f>
              <c:numCache>
                <c:formatCode>0%</c:formatCode>
                <c:ptCount val="8"/>
                <c:pt idx="0">
                  <c:v>0.46</c:v>
                </c:pt>
                <c:pt idx="1">
                  <c:v>0.41000000000000003</c:v>
                </c:pt>
                <c:pt idx="2">
                  <c:v>8.0000000000000016E-2</c:v>
                </c:pt>
                <c:pt idx="3">
                  <c:v>0.42000000000000004</c:v>
                </c:pt>
                <c:pt idx="4">
                  <c:v>0.32000000000000006</c:v>
                </c:pt>
                <c:pt idx="5">
                  <c:v>0.23</c:v>
                </c:pt>
                <c:pt idx="6">
                  <c:v>0.13</c:v>
                </c:pt>
                <c:pt idx="7">
                  <c:v>0.30000000000000004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2D-4E99-8519-5F2020A2E7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9400832"/>
        <c:axId val="109402368"/>
      </c:barChart>
      <c:catAx>
        <c:axId val="1094008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fr-FR"/>
          </a:p>
        </c:txPr>
        <c:crossAx val="109402368"/>
        <c:crosses val="autoZero"/>
        <c:auto val="1"/>
        <c:lblAlgn val="ctr"/>
        <c:lblOffset val="100"/>
        <c:noMultiLvlLbl val="0"/>
      </c:catAx>
      <c:valAx>
        <c:axId val="109402368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109400832"/>
        <c:crosses val="autoZero"/>
        <c:crossBetween val="between"/>
      </c:valAx>
      <c:spPr>
        <a:gradFill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</c:spPr>
    </c:plotArea>
    <c:plotVisOnly val="1"/>
    <c:dispBlanksAs val="gap"/>
    <c:showDLblsOverMax val="0"/>
  </c:chart>
  <c:spPr>
    <a:gradFill>
      <a:gsLst>
        <a:gs pos="10000">
          <a:schemeClr val="bg2">
            <a:tint val="97000"/>
            <a:hueMod val="92000"/>
            <a:satMod val="169000"/>
            <a:lumMod val="164000"/>
          </a:schemeClr>
        </a:gs>
        <a:gs pos="100000">
          <a:schemeClr val="bg2">
            <a:shade val="96000"/>
            <a:satMod val="120000"/>
            <a:lumMod val="90000"/>
          </a:schemeClr>
        </a:gs>
      </a:gsLst>
      <a:lin ang="6120000" scaled="1"/>
    </a:gradFill>
  </c:sp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6195306369127658E-3"/>
          <c:y val="2.8341038383138596E-2"/>
          <c:w val="0.98013699785664765"/>
          <c:h val="0.6573895202440747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MAX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Feuil1!$A$2:$A$4</c:f>
              <c:strCache>
                <c:ptCount val="3"/>
                <c:pt idx="0">
                  <c:v>AUTO DOMMAGES</c:v>
                </c:pt>
                <c:pt idx="1">
                  <c:v>AUTO RC</c:v>
                </c:pt>
                <c:pt idx="2">
                  <c:v>AUTO TOTAL</c:v>
                </c:pt>
              </c:strCache>
            </c:strRef>
          </c:cat>
          <c:val>
            <c:numRef>
              <c:f>Feuil1!$B$2:$B$4</c:f>
              <c:numCache>
                <c:formatCode>0%</c:formatCode>
                <c:ptCount val="3"/>
                <c:pt idx="0">
                  <c:v>0.72000000000000008</c:v>
                </c:pt>
                <c:pt idx="1">
                  <c:v>2.88</c:v>
                </c:pt>
                <c:pt idx="2">
                  <c:v>1.44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BE-4B22-881E-E0E0DB41CB55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MOYENNE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Feuil1!$A$2:$A$4</c:f>
              <c:strCache>
                <c:ptCount val="3"/>
                <c:pt idx="0">
                  <c:v>AUTO DOMMAGES</c:v>
                </c:pt>
                <c:pt idx="1">
                  <c:v>AUTO RC</c:v>
                </c:pt>
                <c:pt idx="2">
                  <c:v>AUTO TOTAL</c:v>
                </c:pt>
              </c:strCache>
            </c:strRef>
          </c:cat>
          <c:val>
            <c:numRef>
              <c:f>Feuil1!$C$2:$C$4</c:f>
              <c:numCache>
                <c:formatCode>0%</c:formatCode>
                <c:ptCount val="3"/>
                <c:pt idx="0">
                  <c:v>0.35000000000000003</c:v>
                </c:pt>
                <c:pt idx="1">
                  <c:v>1.9200000000000002</c:v>
                </c:pt>
                <c:pt idx="2">
                  <c:v>1.01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5BE-4B22-881E-E0E0DB41CB55}"/>
            </c:ext>
          </c:extLst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MIN2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1.8340210912425495E-3"/>
                  <c:y val="5.55555555555555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5BE-4B22-881E-E0E0DB41CB55}"/>
                </c:ext>
              </c:extLst>
            </c:dLbl>
            <c:dLbl>
              <c:idx val="2"/>
              <c:layout>
                <c:manualLayout>
                  <c:x val="3.3012379642365884E-2"/>
                  <c:y val="-1.11111111111111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5BE-4B22-881E-E0E0DB41CB5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Feuil1!$A$2:$A$4</c:f>
              <c:strCache>
                <c:ptCount val="3"/>
                <c:pt idx="0">
                  <c:v>AUTO DOMMAGES</c:v>
                </c:pt>
                <c:pt idx="1">
                  <c:v>AUTO RC</c:v>
                </c:pt>
                <c:pt idx="2">
                  <c:v>AUTO TOTAL</c:v>
                </c:pt>
              </c:strCache>
            </c:strRef>
          </c:cat>
          <c:val>
            <c:numRef>
              <c:f>Feuil1!$D$2:$D$4</c:f>
              <c:numCache>
                <c:formatCode>0%</c:formatCode>
                <c:ptCount val="3"/>
                <c:pt idx="0">
                  <c:v>8.0000000000000016E-2</c:v>
                </c:pt>
                <c:pt idx="1">
                  <c:v>1.48</c:v>
                </c:pt>
                <c:pt idx="2">
                  <c:v>0.8600000000000001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5BE-4B22-881E-E0E0DB41CB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109437312"/>
        <c:axId val="109438848"/>
        <c:axId val="0"/>
      </c:bar3DChart>
      <c:catAx>
        <c:axId val="1094373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fr-FR"/>
          </a:p>
        </c:txPr>
        <c:crossAx val="109438848"/>
        <c:crosses val="autoZero"/>
        <c:auto val="1"/>
        <c:lblAlgn val="ctr"/>
        <c:lblOffset val="100"/>
        <c:noMultiLvlLbl val="0"/>
      </c:catAx>
      <c:valAx>
        <c:axId val="109438848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109437312"/>
        <c:crosses val="autoZero"/>
        <c:crossBetween val="between"/>
      </c:valAx>
      <c:spPr>
        <a:gradFill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</c:spPr>
    </c:plotArea>
    <c:legend>
      <c:legendPos val="r"/>
      <c:overlay val="0"/>
      <c:txPr>
        <a:bodyPr/>
        <a:lstStyle/>
        <a:p>
          <a:pPr>
            <a:defRPr sz="1050" b="1">
              <a:solidFill>
                <a:schemeClr val="tx2"/>
              </a:solidFill>
            </a:defRPr>
          </a:pPr>
          <a:endParaRPr lang="fr-F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6011770555112332E-2"/>
          <c:y val="5.0961797703509178E-2"/>
          <c:w val="0.89975160043320579"/>
          <c:h val="0.547136141181822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CC8-44EF-BEC2-85AAAD9BDCAC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CC8-44EF-BEC2-85AAAD9BDCAC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8CC8-44EF-BEC2-85AAAD9BDCAC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8CC8-44EF-BEC2-85AAAD9BDCAC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8CC8-44EF-BEC2-85AAAD9BDCAC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8CC8-44EF-BEC2-85AAAD9BDCAC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8CC8-44EF-BEC2-85AAAD9BDCAC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8CC8-44EF-BEC2-85AAAD9BDCAC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8CC8-44EF-BEC2-85AAAD9BDCAC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8CC8-44EF-BEC2-85AAAD9BDCAC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8CC8-44EF-BEC2-85AAAD9BDCAC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8CC8-44EF-BEC2-85AAAD9BDCAC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8CC8-44EF-BEC2-85AAAD9BDCAC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8CC8-44EF-BEC2-85AAAD9BDCAC}"/>
              </c:ext>
            </c:extLst>
          </c:dPt>
          <c:dPt>
            <c:idx val="14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D-8CC8-44EF-BEC2-85AAAD9BDCAC}"/>
              </c:ext>
            </c:extLst>
          </c:dPt>
          <c:dPt>
            <c:idx val="15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F-8CC8-44EF-BEC2-85AAAD9BDCAC}"/>
              </c:ext>
            </c:extLst>
          </c:dPt>
          <c:dPt>
            <c:idx val="16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1-8CC8-44EF-BEC2-85AAAD9BDCAC}"/>
              </c:ext>
            </c:extLst>
          </c:dPt>
          <c:dPt>
            <c:idx val="18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3-8CC8-44EF-BEC2-85AAAD9BDCAC}"/>
              </c:ext>
            </c:extLst>
          </c:dPt>
          <c:dPt>
            <c:idx val="2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5-8CC8-44EF-BEC2-85AAAD9BDCA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1" i="1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Feuil1!$A$2:$A$22</c:f>
              <c:strCache>
                <c:ptCount val="21"/>
                <c:pt idx="0">
                  <c:v>grand tunis</c:v>
                </c:pt>
                <c:pt idx="1">
                  <c:v>sfax</c:v>
                </c:pt>
                <c:pt idx="2">
                  <c:v>sousse</c:v>
                </c:pt>
                <c:pt idx="3">
                  <c:v>nabeul</c:v>
                </c:pt>
                <c:pt idx="4">
                  <c:v>bizerte</c:v>
                </c:pt>
                <c:pt idx="5">
                  <c:v>monastir</c:v>
                </c:pt>
                <c:pt idx="6">
                  <c:v>mednine</c:v>
                </c:pt>
                <c:pt idx="7">
                  <c:v>gabes</c:v>
                </c:pt>
                <c:pt idx="8">
                  <c:v>jendouba</c:v>
                </c:pt>
                <c:pt idx="9">
                  <c:v>beja</c:v>
                </c:pt>
                <c:pt idx="10">
                  <c:v>mahdia</c:v>
                </c:pt>
                <c:pt idx="11">
                  <c:v>gafsa</c:v>
                </c:pt>
                <c:pt idx="12">
                  <c:v>kairaouen</c:v>
                </c:pt>
                <c:pt idx="13">
                  <c:v>el kef</c:v>
                </c:pt>
                <c:pt idx="14">
                  <c:v>tataouine</c:v>
                </c:pt>
                <c:pt idx="15">
                  <c:v>zaghouen</c:v>
                </c:pt>
                <c:pt idx="16">
                  <c:v>seliana</c:v>
                </c:pt>
                <c:pt idx="17">
                  <c:v>kassrine</c:v>
                </c:pt>
                <c:pt idx="18">
                  <c:v>sidi bouzid</c:v>
                </c:pt>
                <c:pt idx="19">
                  <c:v>touzeur</c:v>
                </c:pt>
                <c:pt idx="20">
                  <c:v>kebilli</c:v>
                </c:pt>
              </c:strCache>
            </c:strRef>
          </c:cat>
          <c:val>
            <c:numRef>
              <c:f>Feuil1!$B$2:$B$22</c:f>
              <c:numCache>
                <c:formatCode>General</c:formatCode>
                <c:ptCount val="21"/>
                <c:pt idx="0">
                  <c:v>408</c:v>
                </c:pt>
                <c:pt idx="1">
                  <c:v>121</c:v>
                </c:pt>
                <c:pt idx="2">
                  <c:v>92</c:v>
                </c:pt>
                <c:pt idx="3">
                  <c:v>53</c:v>
                </c:pt>
                <c:pt idx="4">
                  <c:v>40</c:v>
                </c:pt>
                <c:pt idx="5">
                  <c:v>48</c:v>
                </c:pt>
                <c:pt idx="6">
                  <c:v>44</c:v>
                </c:pt>
                <c:pt idx="7">
                  <c:v>30</c:v>
                </c:pt>
                <c:pt idx="8">
                  <c:v>10</c:v>
                </c:pt>
                <c:pt idx="9">
                  <c:v>19</c:v>
                </c:pt>
                <c:pt idx="10">
                  <c:v>26</c:v>
                </c:pt>
                <c:pt idx="11">
                  <c:v>14</c:v>
                </c:pt>
                <c:pt idx="12">
                  <c:v>11</c:v>
                </c:pt>
                <c:pt idx="13">
                  <c:v>9</c:v>
                </c:pt>
                <c:pt idx="14">
                  <c:v>8</c:v>
                </c:pt>
                <c:pt idx="15">
                  <c:v>6</c:v>
                </c:pt>
                <c:pt idx="16">
                  <c:v>5</c:v>
                </c:pt>
                <c:pt idx="17">
                  <c:v>7</c:v>
                </c:pt>
                <c:pt idx="18">
                  <c:v>7</c:v>
                </c:pt>
                <c:pt idx="19">
                  <c:v>6</c:v>
                </c:pt>
                <c:pt idx="2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6-8CC8-44EF-BEC2-85AAAD9BDC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1325440"/>
        <c:axId val="121344000"/>
      </c:barChart>
      <c:catAx>
        <c:axId val="1213254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5" cap="rnd" cmpd="sng" algn="ctr">
            <a:solidFill>
              <a:schemeClr val="tx1">
                <a:tint val="75000"/>
                <a:tint val="76000"/>
                <a:alpha val="60000"/>
                <a:hueMod val="94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21344000"/>
        <c:crosses val="autoZero"/>
        <c:auto val="1"/>
        <c:lblAlgn val="ctr"/>
        <c:lblOffset val="100"/>
        <c:noMultiLvlLbl val="0"/>
      </c:catAx>
      <c:valAx>
        <c:axId val="12134400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21325440"/>
        <c:crosses val="autoZero"/>
        <c:crossBetween val="between"/>
      </c:valAx>
      <c:spPr>
        <a:solidFill>
          <a:schemeClr val="accent4">
            <a:lumMod val="60000"/>
            <a:lumOff val="40000"/>
          </a:schemeClr>
        </a:solidFill>
        <a:ln>
          <a:noFill/>
        </a:ln>
        <a:effectLst/>
      </c:spPr>
    </c:plotArea>
    <c:plotVisOnly val="1"/>
    <c:dispBlanksAs val="gap"/>
    <c:showDLblsOverMax val="0"/>
  </c:chart>
  <c:spPr>
    <a:noFill/>
    <a:ln w="9525" cap="rnd" cmpd="sng" algn="ctr">
      <a:noFill/>
      <a:prstDash val="solid"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Série 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1-B8B6-4C12-9545-20EE7A3246B9}"/>
              </c:ext>
            </c:extLst>
          </c:dPt>
          <c:dPt>
            <c:idx val="1"/>
            <c:invertIfNegative val="0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3-B8B6-4C12-9545-20EE7A3246B9}"/>
              </c:ext>
            </c:extLst>
          </c:dPt>
          <c:dPt>
            <c:idx val="2"/>
            <c:invertIfNegative val="0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5-B8B6-4C12-9545-20EE7A3246B9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7-B8B6-4C12-9545-20EE7A3246B9}"/>
              </c:ext>
            </c:extLst>
          </c:dPt>
          <c:dPt>
            <c:idx val="4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9-B8B6-4C12-9545-20EE7A3246B9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B-B8B6-4C12-9545-20EE7A3246B9}"/>
              </c:ext>
            </c:extLst>
          </c:dPt>
          <c:dPt>
            <c:idx val="6"/>
            <c:invertIfNegative val="0"/>
            <c:bubble3D val="0"/>
            <c:spPr>
              <a:solidFill>
                <a:schemeClr val="bg2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D-B8B6-4C12-9545-20EE7A3246B9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F-B8B6-4C12-9545-20EE7A3246B9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11-B8B6-4C12-9545-20EE7A3246B9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13-B8B6-4C12-9545-20EE7A3246B9}"/>
              </c:ext>
            </c:extLst>
          </c:dPt>
          <c:dPt>
            <c:idx val="10"/>
            <c:invertIfNegative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15-B8B6-4C12-9545-20EE7A3246B9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5">
                  <a:lumMod val="20000"/>
                  <a:lumOff val="8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17-B8B6-4C12-9545-20EE7A3246B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>
                    <a:solidFill>
                      <a:srgbClr val="0070C0"/>
                    </a:solidFill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Feuil1!$A$2:$A$14</c:f>
              <c:strCache>
                <c:ptCount val="13"/>
                <c:pt idx="0">
                  <c:v>STAR</c:v>
                </c:pt>
                <c:pt idx="1">
                  <c:v>COMAR</c:v>
                </c:pt>
                <c:pt idx="2">
                  <c:v>AMI</c:v>
                </c:pt>
                <c:pt idx="3">
                  <c:v>GAT</c:v>
                </c:pt>
                <c:pt idx="4">
                  <c:v>ASTREE</c:v>
                </c:pt>
                <c:pt idx="5">
                  <c:v>LLOYD</c:v>
                </c:pt>
                <c:pt idx="6">
                  <c:v>CARTE</c:v>
                </c:pt>
                <c:pt idx="7">
                  <c:v>MAGHREBIA</c:v>
                </c:pt>
                <c:pt idx="8">
                  <c:v>SALIM</c:v>
                </c:pt>
                <c:pt idx="9">
                  <c:v>MAE</c:v>
                </c:pt>
                <c:pt idx="10">
                  <c:v>CTAMA</c:v>
                </c:pt>
                <c:pt idx="11">
                  <c:v>ZITOUNA</c:v>
                </c:pt>
                <c:pt idx="12">
                  <c:v>EL AMANA</c:v>
                </c:pt>
              </c:strCache>
            </c:strRef>
          </c:cat>
          <c:val>
            <c:numRef>
              <c:f>Feuil1!$B$2:$B$14</c:f>
              <c:numCache>
                <c:formatCode>General</c:formatCode>
                <c:ptCount val="13"/>
                <c:pt idx="0">
                  <c:v>182</c:v>
                </c:pt>
                <c:pt idx="1">
                  <c:v>104</c:v>
                </c:pt>
                <c:pt idx="2">
                  <c:v>127</c:v>
                </c:pt>
                <c:pt idx="3">
                  <c:v>93</c:v>
                </c:pt>
                <c:pt idx="4">
                  <c:v>77</c:v>
                </c:pt>
                <c:pt idx="5">
                  <c:v>101</c:v>
                </c:pt>
                <c:pt idx="6">
                  <c:v>46</c:v>
                </c:pt>
                <c:pt idx="7">
                  <c:v>74</c:v>
                </c:pt>
                <c:pt idx="8">
                  <c:v>44</c:v>
                </c:pt>
                <c:pt idx="9">
                  <c:v>43</c:v>
                </c:pt>
                <c:pt idx="10">
                  <c:v>40</c:v>
                </c:pt>
                <c:pt idx="11">
                  <c:v>20</c:v>
                </c:pt>
                <c:pt idx="12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B8B6-4C12-9545-20EE7A3246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100627584"/>
        <c:axId val="100629120"/>
        <c:axId val="0"/>
      </c:bar3DChart>
      <c:catAx>
        <c:axId val="1006275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50" b="1"/>
            </a:pPr>
            <a:endParaRPr lang="fr-FR"/>
          </a:p>
        </c:txPr>
        <c:crossAx val="100629120"/>
        <c:crosses val="autoZero"/>
        <c:auto val="1"/>
        <c:lblAlgn val="ctr"/>
        <c:lblOffset val="100"/>
        <c:noMultiLvlLbl val="0"/>
      </c:catAx>
      <c:valAx>
        <c:axId val="10062912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00627584"/>
        <c:crosses val="autoZero"/>
        <c:crossBetween val="between"/>
      </c:valAx>
    </c:plotArea>
    <c:plotVisOnly val="1"/>
    <c:dispBlanksAs val="gap"/>
    <c:showDLblsOverMax val="0"/>
  </c:chart>
  <c:spPr>
    <a:gradFill>
      <a:gsLst>
        <a:gs pos="10000">
          <a:schemeClr val="bg2">
            <a:tint val="97000"/>
            <a:hueMod val="92000"/>
            <a:satMod val="169000"/>
            <a:lumMod val="164000"/>
          </a:schemeClr>
        </a:gs>
        <a:gs pos="100000">
          <a:schemeClr val="bg2">
            <a:shade val="96000"/>
            <a:satMod val="120000"/>
            <a:lumMod val="90000"/>
          </a:schemeClr>
        </a:gs>
      </a:gsLst>
      <a:lin ang="6120000" scaled="1"/>
    </a:gradFill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9131063940201384E-2"/>
          <c:y val="0.21730569393111576"/>
          <c:w val="0.91613863371245252"/>
          <c:h val="0.40008217722784728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Série 3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562B-4ED6-A93C-15BEFC77AB57}"/>
              </c:ext>
            </c:extLst>
          </c:dPt>
          <c:dPt>
            <c:idx val="2"/>
            <c:invertIfNegative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3-562B-4ED6-A93C-15BEFC77AB57}"/>
              </c:ext>
            </c:extLst>
          </c:dPt>
          <c:dPt>
            <c:idx val="3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562B-4ED6-A93C-15BEFC77AB57}"/>
              </c:ext>
            </c:extLst>
          </c:dPt>
          <c:dPt>
            <c:idx val="4"/>
            <c:invertIfNegative val="0"/>
            <c:bubble3D val="0"/>
            <c:spPr>
              <a:solidFill>
                <a:schemeClr val="bg2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7-562B-4ED6-A93C-15BEFC77AB57}"/>
              </c:ext>
            </c:extLst>
          </c:dPt>
          <c:dLbls>
            <c:dLbl>
              <c:idx val="2"/>
              <c:layout>
                <c:manualLayout>
                  <c:x val="4.243778136006687E-17"/>
                  <c:y val="-2.77777777777778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62B-4ED6-A93C-15BEFC77AB57}"/>
                </c:ext>
              </c:extLst>
            </c:dLbl>
            <c:dLbl>
              <c:idx val="3"/>
              <c:layout>
                <c:manualLayout>
                  <c:x val="0"/>
                  <c:y val="-1.98412698412698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62B-4ED6-A93C-15BEFC77AB57}"/>
                </c:ext>
              </c:extLst>
            </c:dLbl>
            <c:dLbl>
              <c:idx val="4"/>
              <c:layout>
                <c:manualLayout>
                  <c:x val="0"/>
                  <c:y val="-6.34920634920635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62B-4ED6-A93C-15BEFC77AB57}"/>
                </c:ext>
              </c:extLst>
            </c:dLbl>
            <c:dLbl>
              <c:idx val="5"/>
              <c:layout>
                <c:manualLayout>
                  <c:x val="4.6296296296296337E-3"/>
                  <c:y val="-7.53968253968254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62B-4ED6-A93C-15BEFC77AB57}"/>
                </c:ext>
              </c:extLst>
            </c:dLbl>
            <c:dLbl>
              <c:idx val="6"/>
              <c:layout>
                <c:manualLayout>
                  <c:x val="6.944444444444451E-3"/>
                  <c:y val="-8.33333333333333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62B-4ED6-A93C-15BEFC77AB5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>
                    <a:solidFill>
                      <a:srgbClr val="0070C0"/>
                    </a:solidFill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Feuil1!$A$2:$A$8</c:f>
              <c:strCache>
                <c:ptCount val="7"/>
                <c:pt idx="0">
                  <c:v>BUR.DIRECTES</c:v>
                </c:pt>
                <c:pt idx="1">
                  <c:v>AGENTS</c:v>
                </c:pt>
                <c:pt idx="2">
                  <c:v>BANQUES</c:v>
                </c:pt>
                <c:pt idx="3">
                  <c:v>COURTIERS</c:v>
                </c:pt>
                <c:pt idx="4">
                  <c:v>POSTES</c:v>
                </c:pt>
                <c:pt idx="5">
                  <c:v>P.VIE</c:v>
                </c:pt>
                <c:pt idx="6">
                  <c:v>AUTRES</c:v>
                </c:pt>
              </c:strCache>
            </c:strRef>
          </c:cat>
          <c:val>
            <c:numRef>
              <c:f>Feuil1!$B$2:$B$8</c:f>
              <c:numCache>
                <c:formatCode>0%</c:formatCode>
                <c:ptCount val="7"/>
                <c:pt idx="0">
                  <c:v>0.27</c:v>
                </c:pt>
                <c:pt idx="1">
                  <c:v>0.43000000000000027</c:v>
                </c:pt>
                <c:pt idx="2">
                  <c:v>9.0000000000000024E-2</c:v>
                </c:pt>
                <c:pt idx="3">
                  <c:v>0.18000000000000013</c:v>
                </c:pt>
                <c:pt idx="4" formatCode="0.00%">
                  <c:v>3.0000000000000022E-3</c:v>
                </c:pt>
                <c:pt idx="5" formatCode="0.00%">
                  <c:v>7.0000000000000045E-3</c:v>
                </c:pt>
                <c:pt idx="6">
                  <c:v>2.0000000000000011E-2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562B-4ED6-A93C-15BEFC77AB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0552704"/>
        <c:axId val="100554240"/>
        <c:axId val="91921920"/>
      </c:bar3DChart>
      <c:catAx>
        <c:axId val="1005527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50" b="1"/>
            </a:pPr>
            <a:endParaRPr lang="fr-FR"/>
          </a:p>
        </c:txPr>
        <c:crossAx val="100554240"/>
        <c:crosses val="autoZero"/>
        <c:auto val="1"/>
        <c:lblAlgn val="ctr"/>
        <c:lblOffset val="100"/>
        <c:noMultiLvlLbl val="0"/>
      </c:catAx>
      <c:valAx>
        <c:axId val="100554240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100552704"/>
        <c:crosses val="autoZero"/>
        <c:crossBetween val="between"/>
      </c:valAx>
      <c:serAx>
        <c:axId val="91921920"/>
        <c:scaling>
          <c:orientation val="minMax"/>
        </c:scaling>
        <c:delete val="1"/>
        <c:axPos val="b"/>
        <c:majorTickMark val="out"/>
        <c:minorTickMark val="none"/>
        <c:tickLblPos val="nextTo"/>
        <c:crossAx val="100554240"/>
        <c:crosses val="autoZero"/>
      </c:serAx>
    </c:plotArea>
    <c:plotVisOnly val="1"/>
    <c:dispBlanksAs val="gap"/>
    <c:showDLblsOverMax val="0"/>
  </c:chart>
  <c:spPr>
    <a:gradFill>
      <a:gsLst>
        <a:gs pos="10000">
          <a:schemeClr val="bg2">
            <a:tint val="97000"/>
            <a:hueMod val="92000"/>
            <a:satMod val="169000"/>
            <a:lumMod val="164000"/>
          </a:schemeClr>
        </a:gs>
        <a:gs pos="100000">
          <a:schemeClr val="bg2">
            <a:shade val="96000"/>
            <a:satMod val="120000"/>
            <a:lumMod val="90000"/>
          </a:schemeClr>
        </a:gs>
      </a:gsLst>
      <a:lin ang="6120000" scaled="1"/>
    </a:gradFill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3333333333333337E-2"/>
          <c:y val="0"/>
          <c:w val="0.94666666666666666"/>
          <c:h val="0.8413223347081615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alpha val="85000"/>
                </a:schemeClr>
              </a:solidFill>
              <a:ln w="9525" cap="flat" cmpd="sng" algn="ctr">
                <a:solidFill>
                  <a:schemeClr val="accent1">
                    <a:lumMod val="75000"/>
                  </a:schemeClr>
                </a:solidFill>
                <a:round/>
              </a:ln>
              <a:effectLst/>
              <a:sp3d contourW="9525">
                <a:contourClr>
                  <a:schemeClr val="accent1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A06-4428-A23C-347F3AB03B0E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>
                  <a:alpha val="85000"/>
                </a:schemeClr>
              </a:solidFill>
              <a:ln w="9525" cap="flat" cmpd="sng" algn="ctr">
                <a:solidFill>
                  <a:schemeClr val="accent1">
                    <a:lumMod val="75000"/>
                  </a:schemeClr>
                </a:solidFill>
                <a:round/>
              </a:ln>
              <a:effectLst/>
              <a:sp3d contourW="9525">
                <a:contourClr>
                  <a:schemeClr val="accent1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5A06-4428-A23C-347F3AB03B0E}"/>
              </c:ext>
            </c:extLst>
          </c:dPt>
          <c:dLbls>
            <c:dLbl>
              <c:idx val="0"/>
              <c:layout>
                <c:manualLayout>
                  <c:x val="2.1218890680033395E-17"/>
                  <c:y val="-7.14285714285714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A06-4428-A23C-347F3AB03B0E}"/>
                </c:ext>
              </c:extLst>
            </c:dLbl>
            <c:dLbl>
              <c:idx val="1"/>
              <c:layout>
                <c:manualLayout>
                  <c:x val="0"/>
                  <c:y val="-7.93650793650793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A06-4428-A23C-347F3AB03B0E}"/>
                </c:ext>
              </c:extLst>
            </c:dLbl>
            <c:dLbl>
              <c:idx val="2"/>
              <c:layout>
                <c:manualLayout>
                  <c:x val="6.9444444444445343E-3"/>
                  <c:y val="-9.12698412698412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A06-4428-A23C-347F3AB03B0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Feuil1!$A$2:$A$4</c:f>
              <c:strCache>
                <c:ptCount val="3"/>
                <c:pt idx="0">
                  <c:v>entreprises</c:v>
                </c:pt>
                <c:pt idx="1">
                  <c:v>intermediares</c:v>
                </c:pt>
                <c:pt idx="2">
                  <c:v>experts &amp; autres</c:v>
                </c:pt>
              </c:strCache>
            </c:strRef>
          </c:cat>
          <c:val>
            <c:numRef>
              <c:f>Feuil1!$B$2:$B$4</c:f>
              <c:numCache>
                <c:formatCode>0%</c:formatCode>
                <c:ptCount val="3"/>
                <c:pt idx="0">
                  <c:v>0.37</c:v>
                </c:pt>
                <c:pt idx="1">
                  <c:v>0.34</c:v>
                </c:pt>
                <c:pt idx="2">
                  <c:v>0.28999999999999998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A06-4428-A23C-347F3AB03B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cylinder"/>
        <c:axId val="39787520"/>
        <c:axId val="100676352"/>
        <c:axId val="0"/>
      </c:bar3DChart>
      <c:catAx>
        <c:axId val="397875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00676352"/>
        <c:crosses val="autoZero"/>
        <c:auto val="1"/>
        <c:lblAlgn val="ctr"/>
        <c:lblOffset val="100"/>
        <c:noMultiLvlLbl val="0"/>
      </c:catAx>
      <c:valAx>
        <c:axId val="100676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97875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Nombre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>
                <c:manualLayout>
                  <c:x val="9.2592592592592782E-2"/>
                  <c:y val="-3.1746031746031737E-2"/>
                </c:manualLayout>
              </c:layout>
              <c:spPr/>
              <c:txPr>
                <a:bodyPr/>
                <a:lstStyle/>
                <a:p>
                  <a:pPr>
                    <a:defRPr sz="2000" b="1">
                      <a:solidFill>
                        <a:srgbClr val="002060"/>
                      </a:solidFill>
                    </a:defRPr>
                  </a:pPr>
                  <a:endParaRPr lang="fr-F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BAD-494F-933F-2641C5423C7D}"/>
                </c:ext>
              </c:extLst>
            </c:dLbl>
            <c:dLbl>
              <c:idx val="1"/>
              <c:spPr/>
              <c:txPr>
                <a:bodyPr/>
                <a:lstStyle/>
                <a:p>
                  <a:pPr>
                    <a:defRPr sz="2000" b="1">
                      <a:solidFill>
                        <a:srgbClr val="002060"/>
                      </a:solidFill>
                    </a:defRPr>
                  </a:pPr>
                  <a:endParaRPr lang="fr-F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ABAD-494F-933F-2641C5423C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rgbClr val="002060"/>
                    </a:solidFill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Feuil1!$A$2:$A$3</c:f>
              <c:strCache>
                <c:ptCount val="2"/>
                <c:pt idx="0">
                  <c:v>carte verte</c:v>
                </c:pt>
                <c:pt idx="1">
                  <c:v>carte orange</c:v>
                </c:pt>
              </c:strCache>
            </c:strRef>
          </c:cat>
          <c:val>
            <c:numRef>
              <c:f>Feuil1!$B$2:$B$3</c:f>
              <c:numCache>
                <c:formatCode>General</c:formatCode>
                <c:ptCount val="2"/>
                <c:pt idx="0">
                  <c:v>3809</c:v>
                </c:pt>
                <c:pt idx="1">
                  <c:v>331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BAD-494F-933F-2641C5423C7D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Nbre° SINISTRES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4.2424242424242427E-2"/>
                  <c:y val="-5.59440559440559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BAD-494F-933F-2641C5423C7D}"/>
                </c:ext>
              </c:extLst>
            </c:dLbl>
            <c:dLbl>
              <c:idx val="1"/>
              <c:layout>
                <c:manualLayout>
                  <c:x val="4.4318301121450736E-2"/>
                  <c:y val="-9.09645210432612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BAD-494F-933F-2641C5423C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2000" b="1">
                    <a:solidFill>
                      <a:srgbClr val="FF0000"/>
                    </a:solidFill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Feuil1!$A$2:$A$3</c:f>
              <c:strCache>
                <c:ptCount val="2"/>
                <c:pt idx="0">
                  <c:v>carte verte</c:v>
                </c:pt>
                <c:pt idx="1">
                  <c:v>carte orange</c:v>
                </c:pt>
              </c:strCache>
            </c:strRef>
          </c:cat>
          <c:val>
            <c:numRef>
              <c:f>Feuil1!$C$2:$C$3</c:f>
              <c:numCache>
                <c:formatCode>General</c:formatCode>
                <c:ptCount val="2"/>
                <c:pt idx="0">
                  <c:v>297</c:v>
                </c:pt>
                <c:pt idx="1">
                  <c:v>192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BAD-494F-933F-2641C5423C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96064640"/>
        <c:axId val="96066176"/>
        <c:axId val="0"/>
      </c:bar3DChart>
      <c:catAx>
        <c:axId val="960646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>
                <a:solidFill>
                  <a:schemeClr val="tx2">
                    <a:lumMod val="75000"/>
                  </a:schemeClr>
                </a:solidFill>
              </a:defRPr>
            </a:pPr>
            <a:endParaRPr lang="fr-FR"/>
          </a:p>
        </c:txPr>
        <c:crossAx val="96066176"/>
        <c:crosses val="autoZero"/>
        <c:auto val="1"/>
        <c:lblAlgn val="ctr"/>
        <c:lblOffset val="100"/>
        <c:noMultiLvlLbl val="0"/>
      </c:catAx>
      <c:valAx>
        <c:axId val="9606617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960646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3182772607969528"/>
          <c:y val="8.0340289631628106E-2"/>
          <c:w val="0.30374994034836555"/>
          <c:h val="0.46163537250151393"/>
        </c:manualLayout>
      </c:layout>
      <c:overlay val="0"/>
      <c:txPr>
        <a:bodyPr/>
        <a:lstStyle/>
        <a:p>
          <a:pPr>
            <a:defRPr sz="1800" b="1"/>
          </a:pPr>
          <a:endParaRPr lang="fr-F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Ventes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Feuil1!$A$2:$A$6</c:f>
              <c:strCache>
                <c:ptCount val="5"/>
                <c:pt idx="0">
                  <c:v>AMERIQUE</c:v>
                </c:pt>
                <c:pt idx="1">
                  <c:v>AFRIQUE</c:v>
                </c:pt>
                <c:pt idx="2">
                  <c:v>EUROPE</c:v>
                </c:pt>
                <c:pt idx="3">
                  <c:v>ASIE</c:v>
                </c:pt>
                <c:pt idx="4">
                  <c:v>RESTES</c:v>
                </c:pt>
              </c:strCache>
            </c:strRef>
          </c:cat>
          <c:val>
            <c:numRef>
              <c:f>Feuil1!$B$2:$B$6</c:f>
              <c:numCache>
                <c:formatCode>0%</c:formatCode>
                <c:ptCount val="5"/>
                <c:pt idx="0">
                  <c:v>0.33000000000000052</c:v>
                </c:pt>
                <c:pt idx="1">
                  <c:v>2.0000000000000011E-2</c:v>
                </c:pt>
                <c:pt idx="2">
                  <c:v>0.36000000000000032</c:v>
                </c:pt>
                <c:pt idx="3">
                  <c:v>0.28000000000000008</c:v>
                </c:pt>
                <c:pt idx="4">
                  <c:v>1.0000000000000005E-2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9FF-4A53-8CD7-1612DBC4CE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  <c:txPr>
        <a:bodyPr/>
        <a:lstStyle/>
        <a:p>
          <a:pPr>
            <a:defRPr sz="1200" b="1"/>
          </a:pPr>
          <a:endParaRPr lang="fr-FR"/>
        </a:p>
      </c:txPr>
    </c:legend>
    <c:plotVisOnly val="1"/>
    <c:dispBlanksAs val="gap"/>
    <c:showDLblsOverMax val="0"/>
  </c:chart>
  <c:spPr>
    <a:ln>
      <a:solidFill>
        <a:schemeClr val="accent1"/>
      </a:solidFill>
    </a:ln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1272210376688002E-2"/>
          <c:y val="6.8226120857699801E-2"/>
          <c:w val="0.73837382267515106"/>
          <c:h val="0.704308836395450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MOY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3.1272210376688002E-2"/>
                  <c:y val="2.43664717348927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5E8-42C5-B713-4CEFA8F30A65}"/>
                </c:ext>
              </c:extLst>
            </c:dLbl>
            <c:dLbl>
              <c:idx val="1"/>
              <c:layout>
                <c:manualLayout>
                  <c:x val="-4.26439232409382E-2"/>
                  <c:y val="2.43664717348927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5E8-42C5-B713-4CEFA8F30A65}"/>
                </c:ext>
              </c:extLst>
            </c:dLbl>
            <c:dLbl>
              <c:idx val="2"/>
              <c:layout>
                <c:manualLayout>
                  <c:x val="-2.5586353944562885E-2"/>
                  <c:y val="4.8732943469785572E-3"/>
                </c:manualLayout>
              </c:layout>
              <c:tx>
                <c:rich>
                  <a:bodyPr/>
                  <a:lstStyle/>
                  <a:p>
                    <a:r>
                      <a:rPr lang="en-US" sz="1600">
                        <a:solidFill>
                          <a:schemeClr val="accent6">
                            <a:lumMod val="75000"/>
                          </a:schemeClr>
                        </a:solidFill>
                      </a:rPr>
                      <a:t>16 303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5E8-42C5-B713-4CEFA8F30A6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accent6">
                        <a:lumMod val="75000"/>
                      </a:schemeClr>
                    </a:solidFill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Feuil1!$A$2:$A$4</c:f>
              <c:numCache>
                <c:formatCode>General</c:formatCode>
                <c:ptCount val="3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</c:numCache>
            </c:numRef>
          </c:cat>
          <c:val>
            <c:numRef>
              <c:f>Feuil1!$B$2:$B$4</c:f>
              <c:numCache>
                <c:formatCode>General</c:formatCode>
                <c:ptCount val="3"/>
                <c:pt idx="0">
                  <c:v>11038</c:v>
                </c:pt>
                <c:pt idx="1">
                  <c:v>14005</c:v>
                </c:pt>
                <c:pt idx="2">
                  <c:v>16303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5E8-42C5-B713-4CEFA8F30A65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MAX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z="200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</a:rPr>
                      <a:t>16 042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5E8-42C5-B713-4CEFA8F30A65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200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</a:rPr>
                      <a:t>19 261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5E8-42C5-B713-4CEFA8F30A65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200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</a:rPr>
                      <a:t>25 695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5E8-42C5-B713-4CEFA8F30A6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solidFill>
                      <a:schemeClr val="accent3">
                        <a:lumMod val="60000"/>
                        <a:lumOff val="40000"/>
                      </a:schemeClr>
                    </a:solidFill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Feuil1!$A$2:$A$4</c:f>
              <c:numCache>
                <c:formatCode>General</c:formatCode>
                <c:ptCount val="3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</c:numCache>
            </c:numRef>
          </c:cat>
          <c:val>
            <c:numRef>
              <c:f>Feuil1!$C$2:$C$4</c:f>
              <c:numCache>
                <c:formatCode>General</c:formatCode>
                <c:ptCount val="3"/>
                <c:pt idx="0">
                  <c:v>16042</c:v>
                </c:pt>
                <c:pt idx="1">
                  <c:v>19261</c:v>
                </c:pt>
                <c:pt idx="2">
                  <c:v>25695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15E8-42C5-B713-4CEFA8F30A65}"/>
            </c:ext>
          </c:extLst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MIN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0651340996168588E-2"/>
                  <c:y val="9.74658869395711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5E8-42C5-B713-4CEFA8F30A65}"/>
                </c:ext>
              </c:extLst>
            </c:dLbl>
            <c:dLbl>
              <c:idx val="1"/>
              <c:layout>
                <c:manualLayout>
                  <c:x val="3.8314176245210725E-2"/>
                  <c:y val="4.3859649122807015E-2"/>
                </c:manualLayout>
              </c:layout>
              <c:tx>
                <c:rich>
                  <a:bodyPr/>
                  <a:lstStyle/>
                  <a:p>
                    <a:r>
                      <a:rPr lang="en-US" sz="160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rPr>
                      <a:t>7 834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5E8-42C5-B713-4CEFA8F30A65}"/>
                </c:ext>
              </c:extLst>
            </c:dLbl>
            <c:dLbl>
              <c:idx val="2"/>
              <c:layout>
                <c:manualLayout>
                  <c:x val="6.1302681992337182E-2"/>
                  <c:y val="-4.4671348800070177E-17"/>
                </c:manualLayout>
              </c:layout>
              <c:tx>
                <c:rich>
                  <a:bodyPr/>
                  <a:lstStyle/>
                  <a:p>
                    <a:r>
                      <a:rPr lang="en-US" sz="160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rPr>
                      <a:t>7 451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5E8-42C5-B713-4CEFA8F30A6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2640000"/>
              <a:lstStyle/>
              <a:p>
                <a:pPr>
                  <a:defRPr sz="1600" b="1">
                    <a:solidFill>
                      <a:schemeClr val="tx2">
                        <a:lumMod val="60000"/>
                        <a:lumOff val="40000"/>
                      </a:schemeClr>
                    </a:solidFill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Feuil1!$A$2:$A$4</c:f>
              <c:numCache>
                <c:formatCode>General</c:formatCode>
                <c:ptCount val="3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</c:numCache>
            </c:numRef>
          </c:cat>
          <c:val>
            <c:numRef>
              <c:f>Feuil1!$D$2:$D$4</c:f>
              <c:numCache>
                <c:formatCode>General</c:formatCode>
                <c:ptCount val="3"/>
                <c:pt idx="0">
                  <c:v>4424</c:v>
                </c:pt>
                <c:pt idx="1">
                  <c:v>7834</c:v>
                </c:pt>
                <c:pt idx="2">
                  <c:v>7451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15E8-42C5-B713-4CEFA8F30A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3704832"/>
        <c:axId val="103895040"/>
      </c:barChart>
      <c:catAx>
        <c:axId val="103704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 b="1"/>
            </a:pPr>
            <a:endParaRPr lang="fr-FR"/>
          </a:p>
        </c:txPr>
        <c:crossAx val="103895040"/>
        <c:crosses val="autoZero"/>
        <c:auto val="1"/>
        <c:lblAlgn val="ctr"/>
        <c:lblOffset val="100"/>
        <c:noMultiLvlLbl val="0"/>
      </c:catAx>
      <c:valAx>
        <c:axId val="10389504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03704832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100" b="1"/>
          </a:pPr>
          <a:endParaRPr lang="fr-F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MOY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3.4722222222222231E-2"/>
                  <c:y val="-3.96825396825396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15D-4A5C-9682-055C0C694D2B}"/>
                </c:ext>
              </c:extLst>
            </c:dLbl>
            <c:dLbl>
              <c:idx val="1"/>
              <c:layout>
                <c:manualLayout>
                  <c:x val="-3.2407407407407413E-2"/>
                  <c:y val="3.9682539682539689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1 156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15D-4A5C-9682-055C0C694D2B}"/>
                </c:ext>
              </c:extLst>
            </c:dLbl>
            <c:dLbl>
              <c:idx val="2"/>
              <c:layout>
                <c:manualLayout>
                  <c:x val="-3.4722222222222314E-2"/>
                  <c:y val="3.9682539682539689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1 265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15D-4A5C-9682-055C0C694D2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tx2">
                        <a:lumMod val="60000"/>
                        <a:lumOff val="40000"/>
                      </a:schemeClr>
                    </a:solidFill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Feuil1!$A$2:$A$4</c:f>
              <c:numCache>
                <c:formatCode>General</c:formatCode>
                <c:ptCount val="3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</c:numCache>
            </c:numRef>
          </c:cat>
          <c:val>
            <c:numRef>
              <c:f>Feuil1!$B$2:$B$4</c:f>
              <c:numCache>
                <c:formatCode>General</c:formatCode>
                <c:ptCount val="3"/>
                <c:pt idx="0">
                  <c:v>836</c:v>
                </c:pt>
                <c:pt idx="1">
                  <c:v>1156</c:v>
                </c:pt>
                <c:pt idx="2">
                  <c:v>1265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15D-4A5C-9682-055C0C694D2B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MAX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1 351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15D-4A5C-9682-055C0C694D2B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1 890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15D-4A5C-9682-055C0C694D2B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2 017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15D-4A5C-9682-055C0C694D2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chemeClr val="accent5">
                        <a:lumMod val="75000"/>
                      </a:schemeClr>
                    </a:solidFill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Feuil1!$A$2:$A$4</c:f>
              <c:numCache>
                <c:formatCode>General</c:formatCode>
                <c:ptCount val="3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</c:numCache>
            </c:numRef>
          </c:cat>
          <c:val>
            <c:numRef>
              <c:f>Feuil1!$C$2:$C$4</c:f>
              <c:numCache>
                <c:formatCode>General</c:formatCode>
                <c:ptCount val="3"/>
                <c:pt idx="0">
                  <c:v>1351</c:v>
                </c:pt>
                <c:pt idx="1">
                  <c:v>1890</c:v>
                </c:pt>
                <c:pt idx="2">
                  <c:v>2017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15D-4A5C-9682-055C0C694D2B}"/>
            </c:ext>
          </c:extLst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MIN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Feuil1!$A$2:$A$4</c:f>
              <c:numCache>
                <c:formatCode>General</c:formatCode>
                <c:ptCount val="3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</c:numCache>
            </c:numRef>
          </c:cat>
          <c:val>
            <c:numRef>
              <c:f>Feuil1!$D$2:$D$4</c:f>
              <c:numCache>
                <c:formatCode>General</c:formatCode>
                <c:ptCount val="3"/>
                <c:pt idx="0">
                  <c:v>478</c:v>
                </c:pt>
                <c:pt idx="1">
                  <c:v>676</c:v>
                </c:pt>
                <c:pt idx="2">
                  <c:v>908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15D-4A5C-9682-055C0C694D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3647872"/>
        <c:axId val="103690624"/>
      </c:barChart>
      <c:catAx>
        <c:axId val="103647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 b="1"/>
            </a:pPr>
            <a:endParaRPr lang="fr-FR"/>
          </a:p>
        </c:txPr>
        <c:crossAx val="103690624"/>
        <c:crosses val="autoZero"/>
        <c:auto val="1"/>
        <c:lblAlgn val="ctr"/>
        <c:lblOffset val="100"/>
        <c:noMultiLvlLbl val="0"/>
      </c:catAx>
      <c:valAx>
        <c:axId val="10369062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0364787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7.8635352872557587E-2"/>
          <c:y val="5.5061867266591694E-2"/>
          <c:w val="0.18756835083114615"/>
          <c:h val="0.21527277840269968"/>
        </c:manualLayout>
      </c:layout>
      <c:overlay val="0"/>
      <c:txPr>
        <a:bodyPr/>
        <a:lstStyle/>
        <a:p>
          <a:pPr>
            <a:defRPr sz="1400" b="1"/>
          </a:pPr>
          <a:endParaRPr lang="fr-F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2452688" y="6143625"/>
            <a:ext cx="2133600" cy="457200"/>
          </a:xfrm>
        </p:spPr>
        <p:txBody>
          <a:bodyPr/>
          <a:lstStyle>
            <a:lvl1pPr eaLnBrk="0" hangingPunct="0">
              <a:defRPr sz="2000" b="1" u="sng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 b="1" u="sng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 b="1" u="sng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 b="1" u="sng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 b="1" u="sng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u"/>
              <a:defRPr sz="2000" b="1" u="sng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u"/>
              <a:defRPr sz="2000" b="1" u="sng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u"/>
              <a:defRPr sz="2000" b="1" u="sng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u"/>
              <a:defRPr sz="2000" b="1" u="sng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AE20F6C-1328-4D6B-ADC4-BF73CE7CC7F2}" type="slidenum">
              <a:rPr lang="fr-FR" altLang="fr-FR" sz="1200" b="0" u="none">
                <a:latin typeface="Agency FB" panose="020B0503020202020204" pitchFamily="34" charset="0"/>
              </a:rPr>
              <a:pPr eaLnBrk="1" hangingPunct="1"/>
              <a:t>1</a:t>
            </a:fld>
            <a:endParaRPr lang="fr-FR" altLang="fr-FR" sz="1200" b="0" u="none">
              <a:latin typeface="Agency FB" panose="020B0503020202020204" pitchFamily="34" charset="0"/>
            </a:endParaRP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71688" y="651510"/>
            <a:ext cx="8324851" cy="2848929"/>
          </a:xfrm>
        </p:spPr>
        <p:txBody>
          <a:bodyPr>
            <a:normAutofit/>
          </a:bodyPr>
          <a:lstStyle/>
          <a:p>
            <a:pPr algn="ctr" eaLnBrk="1" hangingPunct="1">
              <a:buFont typeface="Wingdings" panose="05000000000000000000" pitchFamily="2" charset="2"/>
              <a:buNone/>
              <a:defRPr/>
            </a:pPr>
            <a:endParaRPr lang="ar-TN" sz="2800" b="1" i="1" dirty="0">
              <a:solidFill>
                <a:schemeClr val="hlink"/>
              </a:solidFill>
              <a:latin typeface="Agency FB" pitchFamily="34" charset="0"/>
            </a:endParaRPr>
          </a:p>
          <a:p>
            <a:pPr algn="ctr" rtl="1" eaLnBrk="1" hangingPunct="1">
              <a:buFont typeface="Wingdings" panose="05000000000000000000" pitchFamily="2" charset="2"/>
              <a:buNone/>
              <a:defRPr/>
            </a:pPr>
            <a:r>
              <a:rPr lang="ar-TN" sz="2800" b="1" i="1" dirty="0">
                <a:solidFill>
                  <a:schemeClr val="hlink"/>
                </a:solidFill>
                <a:latin typeface="Agency FB" pitchFamily="34" charset="0"/>
              </a:rPr>
              <a:t>  الندوة العلمية للسلامة على الطرقات بإقليم الشمال الشرقي</a:t>
            </a:r>
          </a:p>
          <a:p>
            <a:pPr algn="ctr" rtl="1" eaLnBrk="1" hangingPunct="1">
              <a:buFont typeface="Wingdings" panose="05000000000000000000" pitchFamily="2" charset="2"/>
              <a:buNone/>
              <a:defRPr/>
            </a:pPr>
            <a:r>
              <a:rPr lang="ar-TN" sz="2800" b="1" i="1" dirty="0">
                <a:solidFill>
                  <a:schemeClr val="hlink"/>
                </a:solidFill>
                <a:latin typeface="Agency FB" pitchFamily="34" charset="0"/>
              </a:rPr>
              <a:t> تحـــت شـــــــعـــــــــار :</a:t>
            </a:r>
          </a:p>
          <a:p>
            <a:pPr algn="ctr" rtl="1" eaLnBrk="1" hangingPunct="1">
              <a:buFont typeface="Wingdings" panose="05000000000000000000" pitchFamily="2" charset="2"/>
              <a:buNone/>
              <a:defRPr/>
            </a:pPr>
            <a:r>
              <a:rPr lang="fr-FR" sz="2800" b="1" i="1" dirty="0">
                <a:solidFill>
                  <a:schemeClr val="hlink"/>
                </a:solidFill>
                <a:latin typeface="Agency FB" pitchFamily="34" charset="0"/>
              </a:rPr>
              <a:t>» </a:t>
            </a:r>
            <a:r>
              <a:rPr lang="ar-TN" sz="2800" b="1" i="1" dirty="0">
                <a:solidFill>
                  <a:schemeClr val="hlink"/>
                </a:solidFill>
                <a:latin typeface="Agency FB" pitchFamily="34" charset="0"/>
              </a:rPr>
              <a:t> من أجل فضاء مروري آمن</a:t>
            </a:r>
            <a:r>
              <a:rPr lang="fr-FR" sz="2800" b="1" i="1" dirty="0">
                <a:solidFill>
                  <a:schemeClr val="hlink"/>
                </a:solidFill>
                <a:latin typeface="Agency FB" pitchFamily="34" charset="0"/>
              </a:rPr>
              <a:t> « </a:t>
            </a:r>
            <a:endParaRPr lang="ar-TN" sz="2800" b="1" i="1" dirty="0">
              <a:solidFill>
                <a:schemeClr val="hlink"/>
              </a:solidFill>
              <a:latin typeface="Agency FB" pitchFamily="34" charset="0"/>
            </a:endParaRPr>
          </a:p>
        </p:txBody>
      </p:sp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1847850" y="1700213"/>
            <a:ext cx="7772400" cy="2443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fr-FR" sz="540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18789" name="Rectangle 5"/>
          <p:cNvSpPr>
            <a:spLocks noChangeArrowheads="1"/>
          </p:cNvSpPr>
          <p:nvPr/>
        </p:nvSpPr>
        <p:spPr bwMode="auto">
          <a:xfrm>
            <a:off x="1405054" y="3929064"/>
            <a:ext cx="9048635" cy="185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800100" lvl="1" indent="-342900" algn="r" rtl="1">
              <a:lnSpc>
                <a:spcPct val="150000"/>
              </a:lnSpc>
              <a:buFont typeface="Wingdings" panose="05000000000000000000" pitchFamily="2" charset="2"/>
              <a:buChar char="v"/>
              <a:defRPr/>
            </a:pPr>
            <a:r>
              <a:rPr lang="ar-TN" sz="2800" b="1" i="1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akkal Majalla" pitchFamily="2" charset="-78"/>
                <a:cs typeface="Sakkal Majalla" pitchFamily="2" charset="-78"/>
              </a:rPr>
              <a:t>الورقة العلمية الثانية </a:t>
            </a:r>
            <a:r>
              <a:rPr lang="ar-TN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Sakkal Majalla" pitchFamily="2" charset="-78"/>
                <a:cs typeface="Sakkal Majalla" pitchFamily="2" charset="-78"/>
              </a:rPr>
              <a:t>: </a:t>
            </a:r>
            <a:r>
              <a:rPr lang="ar-TN" sz="28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Sakkal Majalla" pitchFamily="2" charset="-78"/>
                <a:cs typeface="Sakkal Majalla" pitchFamily="2" charset="-78"/>
              </a:rPr>
              <a:t>الكلفة </a:t>
            </a:r>
            <a:r>
              <a:rPr lang="ar-TN" sz="2800" b="1" i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Sakkal Majalla" pitchFamily="2" charset="-78"/>
                <a:cs typeface="Sakkal Majalla" pitchFamily="2" charset="-78"/>
              </a:rPr>
              <a:t>الإجتماعية</a:t>
            </a:r>
            <a:r>
              <a:rPr lang="ar-TN" sz="28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TN" sz="2800" b="1" i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Sakkal Majalla" pitchFamily="2" charset="-78"/>
                <a:cs typeface="Sakkal Majalla" pitchFamily="2" charset="-78"/>
              </a:rPr>
              <a:t>والإقتصادية</a:t>
            </a:r>
            <a:r>
              <a:rPr lang="ar-TN" sz="28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Sakkal Majalla" pitchFamily="2" charset="-78"/>
                <a:cs typeface="Sakkal Majalla" pitchFamily="2" charset="-78"/>
              </a:rPr>
              <a:t> لحوادث المرور</a:t>
            </a:r>
          </a:p>
          <a:p>
            <a:pPr marL="800100" lvl="1" indent="-342900" algn="ctr" rtl="1">
              <a:lnSpc>
                <a:spcPct val="150000"/>
              </a:lnSpc>
              <a:buFont typeface="Wingdings" panose="05000000000000000000" pitchFamily="2" charset="2"/>
              <a:buChar char="v"/>
              <a:defRPr/>
            </a:pPr>
            <a:r>
              <a:rPr lang="ar-TN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Sakkal Majalla" pitchFamily="2" charset="-78"/>
                <a:cs typeface="Sakkal Majalla" pitchFamily="2" charset="-78"/>
              </a:rPr>
              <a:t>	</a:t>
            </a:r>
            <a:r>
              <a:rPr lang="ar-TN" sz="28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akkal Majalla" pitchFamily="2" charset="-78"/>
                <a:cs typeface="Sakkal Majalla" pitchFamily="2" charset="-78"/>
              </a:rPr>
              <a:t>تقديم السيّـــــــــد كمــــــــــال الشّـــــيباني</a:t>
            </a:r>
            <a:r>
              <a:rPr lang="fr-FR" sz="28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akkal Majalla" pitchFamily="2" charset="-78"/>
                <a:cs typeface="Sakkal Majalla" pitchFamily="2" charset="-78"/>
              </a:rPr>
              <a:t> :   </a:t>
            </a:r>
            <a:r>
              <a:rPr lang="ar-TN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TN" sz="28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akkal Majalla" pitchFamily="2" charset="-78"/>
                <a:cs typeface="Sakkal Majalla" pitchFamily="2" charset="-78"/>
              </a:rPr>
              <a:t>المدير التنفيذي </a:t>
            </a:r>
          </a:p>
          <a:p>
            <a:pPr marL="342900" indent="-342900" algn="ctr" rtl="1">
              <a:defRPr/>
            </a:pPr>
            <a:r>
              <a:rPr lang="ar-TN" sz="28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akkal Majalla" pitchFamily="2" charset="-78"/>
                <a:cs typeface="Sakkal Majalla" pitchFamily="2" charset="-78"/>
              </a:rPr>
              <a:t>				الجامعة التونسية لشركات التأمين</a:t>
            </a:r>
            <a:r>
              <a:rPr lang="ar-TN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Sakkal Majalla" pitchFamily="2" charset="-78"/>
                <a:cs typeface="Sakkal Majalla" pitchFamily="2" charset="-78"/>
              </a:rPr>
              <a:t>  </a:t>
            </a:r>
          </a:p>
          <a:p>
            <a:pPr marL="342900" indent="-342900" algn="r">
              <a:lnSpc>
                <a:spcPct val="80000"/>
              </a:lnSpc>
              <a:defRPr/>
            </a:pPr>
            <a:r>
              <a:rPr lang="fr-FR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cs typeface="Arial" charset="0"/>
              </a:rPr>
              <a:t>                         </a:t>
            </a:r>
          </a:p>
          <a:p>
            <a:pPr marL="342900" indent="-342900" algn="ctr" rtl="1">
              <a:lnSpc>
                <a:spcPct val="80000"/>
              </a:lnSpc>
              <a:defRPr/>
            </a:pPr>
            <a:r>
              <a:rPr lang="ar-TN" sz="28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gency FB" pitchFamily="34" charset="0"/>
                <a:cs typeface="Arial" charset="0"/>
              </a:rPr>
              <a:t>السبت </a:t>
            </a:r>
            <a:r>
              <a:rPr lang="fr-FR" sz="28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gency FB" pitchFamily="34" charset="0"/>
                <a:cs typeface="Arial" charset="0"/>
              </a:rPr>
              <a:t>14</a:t>
            </a:r>
            <a:r>
              <a:rPr lang="ar-TN" sz="28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gency FB" pitchFamily="34" charset="0"/>
                <a:cs typeface="Arial" charset="0"/>
              </a:rPr>
              <a:t> ماي 2016</a:t>
            </a:r>
            <a:endParaRPr lang="fr-FR" sz="2800" b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gency FB" pitchFamily="34" charset="0"/>
              <a:cs typeface="Arial" charset="0"/>
            </a:endParaRPr>
          </a:p>
          <a:p>
            <a:pPr marL="342900" indent="-342900" algn="ctr">
              <a:lnSpc>
                <a:spcPct val="80000"/>
              </a:lnSpc>
              <a:defRPr/>
            </a:pPr>
            <a:endParaRPr lang="fr-FR" sz="2800" b="1" dirty="0"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  <a:p>
            <a:pPr marL="342900" indent="-342900" algn="ctr">
              <a:lnSpc>
                <a:spcPct val="80000"/>
              </a:lnSpc>
              <a:defRPr/>
            </a:pPr>
            <a:endParaRPr lang="fr-FR" sz="2800" b="1" dirty="0"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5124" y="214313"/>
            <a:ext cx="1214438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Image 1" descr="sigleatpr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7157"/>
            <a:ext cx="2071688" cy="1071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4897552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18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7" grpId="0" build="p"/>
      <p:bldP spid="11878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4611508"/>
              </p:ext>
            </p:extLst>
          </p:nvPr>
        </p:nvGraphicFramePr>
        <p:xfrm>
          <a:off x="277498" y="262890"/>
          <a:ext cx="5746112" cy="53415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46112">
                  <a:extLst>
                    <a:ext uri="{9D8B030D-6E8A-4147-A177-3AD203B41FA5}">
                      <a16:colId xmlns:a16="http://schemas.microsoft.com/office/drawing/2014/main" val="4272614242"/>
                    </a:ext>
                  </a:extLst>
                </a:gridCol>
              </a:tblGrid>
              <a:tr h="534153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900" u="sng" dirty="0">
                          <a:solidFill>
                            <a:schemeClr val="bg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EVOLUTION DU COUT MOYEN CORPOREL</a:t>
                      </a:r>
                      <a:endParaRPr lang="fr-FR" sz="9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5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fr-FR" sz="9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500" dirty="0">
                          <a:solidFill>
                            <a:schemeClr val="bg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s/p =    </a:t>
                      </a:r>
                      <a:r>
                        <a:rPr lang="fr-FR" sz="1500" u="sng" dirty="0">
                          <a:solidFill>
                            <a:schemeClr val="bg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F*CM</a:t>
                      </a:r>
                      <a:endParaRPr lang="fr-FR" sz="9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500" dirty="0">
                          <a:solidFill>
                            <a:schemeClr val="bg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                PRIMES</a:t>
                      </a:r>
                      <a:endParaRPr lang="fr-FR" sz="9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5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fr-FR" sz="9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500" dirty="0">
                          <a:solidFill>
                            <a:schemeClr val="bg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F: FREQUENCE                     CM: COUT MOYEN</a:t>
                      </a:r>
                      <a:endParaRPr lang="fr-FR" sz="9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5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fr-F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682" marR="37682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8432022"/>
                  </a:ext>
                </a:extLst>
              </a:tr>
            </a:tbl>
          </a:graphicData>
        </a:graphic>
      </p:graphicFrame>
      <p:graphicFrame>
        <p:nvGraphicFramePr>
          <p:cNvPr id="5" name="Graphique 4"/>
          <p:cNvGraphicFramePr/>
          <p:nvPr>
            <p:extLst>
              <p:ext uri="{D42A27DB-BD31-4B8C-83A1-F6EECF244321}">
                <p14:modId xmlns:p14="http://schemas.microsoft.com/office/powerpoint/2010/main" val="3588530477"/>
              </p:ext>
            </p:extLst>
          </p:nvPr>
        </p:nvGraphicFramePr>
        <p:xfrm>
          <a:off x="277498" y="1851660"/>
          <a:ext cx="5654672" cy="35890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6007503"/>
              </p:ext>
            </p:extLst>
          </p:nvPr>
        </p:nvGraphicFramePr>
        <p:xfrm>
          <a:off x="6366510" y="262890"/>
          <a:ext cx="5737860" cy="53415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37860">
                  <a:extLst>
                    <a:ext uri="{9D8B030D-6E8A-4147-A177-3AD203B41FA5}">
                      <a16:colId xmlns:a16="http://schemas.microsoft.com/office/drawing/2014/main" val="1005783367"/>
                    </a:ext>
                  </a:extLst>
                </a:gridCol>
              </a:tblGrid>
              <a:tr h="534153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800" u="sng" dirty="0">
                          <a:effectLst/>
                          <a:highlight>
                            <a:srgbClr val="FFFF00"/>
                          </a:highlight>
                        </a:rPr>
                        <a:t>EVOLUTION DU COUT MOYEN MATERIEL</a:t>
                      </a:r>
                      <a:endParaRPr lang="fr-FR" sz="9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5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fr-FR" sz="9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fr-F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5922" marR="35922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7600863"/>
                  </a:ext>
                </a:extLst>
              </a:tr>
            </a:tbl>
          </a:graphicData>
        </a:graphic>
      </p:graphicFrame>
      <p:graphicFrame>
        <p:nvGraphicFramePr>
          <p:cNvPr id="7" name="Graphique 6"/>
          <p:cNvGraphicFramePr/>
          <p:nvPr>
            <p:extLst>
              <p:ext uri="{D42A27DB-BD31-4B8C-83A1-F6EECF244321}">
                <p14:modId xmlns:p14="http://schemas.microsoft.com/office/powerpoint/2010/main" val="4214062270"/>
              </p:ext>
            </p:extLst>
          </p:nvPr>
        </p:nvGraphicFramePr>
        <p:xfrm>
          <a:off x="6743700" y="1851660"/>
          <a:ext cx="5189220" cy="34404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930960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1848481"/>
              </p:ext>
            </p:extLst>
          </p:nvPr>
        </p:nvGraphicFramePr>
        <p:xfrm>
          <a:off x="2297430" y="214233"/>
          <a:ext cx="7302183" cy="25433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02183">
                  <a:extLst>
                    <a:ext uri="{9D8B030D-6E8A-4147-A177-3AD203B41FA5}">
                      <a16:colId xmlns:a16="http://schemas.microsoft.com/office/drawing/2014/main" val="4033957873"/>
                    </a:ext>
                  </a:extLst>
                </a:gridCol>
              </a:tblGrid>
              <a:tr h="254333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200" u="sng" dirty="0">
                          <a:effectLst/>
                          <a:highlight>
                            <a:srgbClr val="FFFF00"/>
                          </a:highlight>
                        </a:rPr>
                        <a:t>EVOLUTION DE LA MORTALITE ROUTIERE EN FRANCE </a:t>
                      </a:r>
                      <a:endParaRPr lang="fr-FR" sz="1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gradFill>
                      <a:gsLst>
                        <a:gs pos="10000">
                          <a:schemeClr val="bg2">
                            <a:tint val="97000"/>
                            <a:hueMod val="92000"/>
                            <a:satMod val="169000"/>
                            <a:lumMod val="164000"/>
                          </a:schemeClr>
                        </a:gs>
                        <a:gs pos="100000">
                          <a:schemeClr val="bg2">
                            <a:shade val="96000"/>
                            <a:satMod val="120000"/>
                            <a:lumMod val="90000"/>
                          </a:schemeClr>
                        </a:gs>
                      </a:gsLst>
                      <a:lin ang="612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297452938"/>
                  </a:ext>
                </a:extLst>
              </a:tr>
            </a:tbl>
          </a:graphicData>
        </a:graphic>
      </p:graphicFrame>
      <p:graphicFrame>
        <p:nvGraphicFramePr>
          <p:cNvPr id="5" name="Graphique 4"/>
          <p:cNvGraphicFramePr/>
          <p:nvPr>
            <p:extLst>
              <p:ext uri="{D42A27DB-BD31-4B8C-83A1-F6EECF244321}">
                <p14:modId xmlns:p14="http://schemas.microsoft.com/office/powerpoint/2010/main" val="421425633"/>
              </p:ext>
            </p:extLst>
          </p:nvPr>
        </p:nvGraphicFramePr>
        <p:xfrm>
          <a:off x="2730976" y="1097280"/>
          <a:ext cx="6435090" cy="1497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9295012"/>
              </p:ext>
            </p:extLst>
          </p:nvPr>
        </p:nvGraphicFramePr>
        <p:xfrm>
          <a:off x="2297747" y="3228181"/>
          <a:ext cx="7301866" cy="28068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01866">
                  <a:extLst>
                    <a:ext uri="{9D8B030D-6E8A-4147-A177-3AD203B41FA5}">
                      <a16:colId xmlns:a16="http://schemas.microsoft.com/office/drawing/2014/main" val="479015585"/>
                    </a:ext>
                  </a:extLst>
                </a:gridCol>
              </a:tblGrid>
              <a:tr h="280685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000" u="sng" dirty="0">
                          <a:effectLst/>
                          <a:highlight>
                            <a:srgbClr val="FFFF00"/>
                          </a:highlight>
                        </a:rPr>
                        <a:t>CAUSES DES ACCIDENTS ET DES DECES EN TUNISIE </a:t>
                      </a:r>
                      <a:r>
                        <a:rPr lang="fr-FR" sz="2000" u="sng" dirty="0">
                          <a:effectLst/>
                        </a:rPr>
                        <a:t>   </a:t>
                      </a:r>
                      <a:endParaRPr lang="fr-FR" sz="1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                                                                                                                                                      </a:t>
                      </a:r>
                      <a:endParaRPr lang="fr-FR" sz="1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  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4088194"/>
                  </a:ext>
                </a:extLst>
              </a:tr>
            </a:tbl>
          </a:graphicData>
        </a:graphic>
      </p:graphicFrame>
      <p:graphicFrame>
        <p:nvGraphicFramePr>
          <p:cNvPr id="10" name="Graphique 9"/>
          <p:cNvGraphicFramePr/>
          <p:nvPr>
            <p:extLst>
              <p:ext uri="{D42A27DB-BD31-4B8C-83A1-F6EECF244321}">
                <p14:modId xmlns:p14="http://schemas.microsoft.com/office/powerpoint/2010/main" val="2112730630"/>
              </p:ext>
            </p:extLst>
          </p:nvPr>
        </p:nvGraphicFramePr>
        <p:xfrm>
          <a:off x="2594610" y="3930491"/>
          <a:ext cx="6858000" cy="19216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Rectangle 10"/>
          <p:cNvSpPr/>
          <p:nvPr/>
        </p:nvSpPr>
        <p:spPr>
          <a:xfrm>
            <a:off x="9599613" y="5111710"/>
            <a:ext cx="244633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fr-FR" u="sng" dirty="0">
                <a:solidFill>
                  <a:schemeClr val="bg1"/>
                </a:solidFill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IMPLICATION 2 ROUES</a:t>
            </a:r>
            <a:endParaRPr lang="fr-FR" sz="1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fr-FR" dirty="0">
                <a:solidFill>
                  <a:schemeClr val="bg1"/>
                </a:solidFill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ACCIDENTS  36 %</a:t>
            </a:r>
            <a:endParaRPr lang="fr-FR" sz="1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fr-FR" dirty="0">
                <a:solidFill>
                  <a:schemeClr val="bg1"/>
                </a:solidFill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DECES  27%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56443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5294997"/>
              </p:ext>
            </p:extLst>
          </p:nvPr>
        </p:nvGraphicFramePr>
        <p:xfrm>
          <a:off x="258128" y="610711"/>
          <a:ext cx="5628322" cy="548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28322">
                  <a:extLst>
                    <a:ext uri="{9D8B030D-6E8A-4147-A177-3AD203B41FA5}">
                      <a16:colId xmlns:a16="http://schemas.microsoft.com/office/drawing/2014/main" val="2875285739"/>
                    </a:ext>
                  </a:extLst>
                </a:gridCol>
              </a:tblGrid>
              <a:tr h="3265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800" u="sng" dirty="0">
                          <a:effectLst/>
                          <a:highlight>
                            <a:srgbClr val="FFFF00"/>
                          </a:highlight>
                        </a:rPr>
                        <a:t>PART DU CA AUTO DANS LE CA TOTAL DU SECTEUR </a:t>
                      </a:r>
                      <a:r>
                        <a:rPr lang="fr-FR" sz="1800" u="sng" dirty="0">
                          <a:effectLst/>
                        </a:rPr>
                        <a:t>   </a:t>
                      </a:r>
                      <a:endParaRPr lang="fr-FR" sz="1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800" u="none" strike="noStrike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5997694"/>
                  </a:ext>
                </a:extLst>
              </a:tr>
            </a:tbl>
          </a:graphicData>
        </a:graphic>
      </p:graphicFrame>
      <p:graphicFrame>
        <p:nvGraphicFramePr>
          <p:cNvPr id="5" name="Graphique 4"/>
          <p:cNvGraphicFramePr/>
          <p:nvPr>
            <p:extLst>
              <p:ext uri="{D42A27DB-BD31-4B8C-83A1-F6EECF244321}">
                <p14:modId xmlns:p14="http://schemas.microsoft.com/office/powerpoint/2010/main" val="3406281976"/>
              </p:ext>
            </p:extLst>
          </p:nvPr>
        </p:nvGraphicFramePr>
        <p:xfrm>
          <a:off x="258128" y="1159351"/>
          <a:ext cx="5628322" cy="2143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2560886"/>
              </p:ext>
            </p:extLst>
          </p:nvPr>
        </p:nvGraphicFramePr>
        <p:xfrm>
          <a:off x="4195048" y="3623310"/>
          <a:ext cx="3718242" cy="548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18242">
                  <a:extLst>
                    <a:ext uri="{9D8B030D-6E8A-4147-A177-3AD203B41FA5}">
                      <a16:colId xmlns:a16="http://schemas.microsoft.com/office/drawing/2014/main" val="135922735"/>
                    </a:ext>
                  </a:extLst>
                </a:gridCol>
              </a:tblGrid>
              <a:tr h="3629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800" u="sng" dirty="0">
                          <a:effectLst/>
                          <a:highlight>
                            <a:srgbClr val="FFFF00"/>
                          </a:highlight>
                        </a:rPr>
                        <a:t>RAPPORTS S/P MOYEN 2010-2012</a:t>
                      </a:r>
                      <a:endParaRPr lang="fr-FR" sz="1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800" u="none" strike="noStrike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gradFill>
                      <a:gsLst>
                        <a:gs pos="10000">
                          <a:schemeClr val="bg2">
                            <a:tint val="97000"/>
                            <a:hueMod val="92000"/>
                            <a:satMod val="169000"/>
                            <a:lumMod val="164000"/>
                          </a:schemeClr>
                        </a:gs>
                        <a:gs pos="100000">
                          <a:schemeClr val="bg2">
                            <a:shade val="96000"/>
                            <a:satMod val="120000"/>
                            <a:lumMod val="90000"/>
                          </a:schemeClr>
                        </a:gs>
                      </a:gsLst>
                      <a:lin ang="612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286666671"/>
                  </a:ext>
                </a:extLst>
              </a:tr>
            </a:tbl>
          </a:graphicData>
        </a:graphic>
      </p:graphicFrame>
      <p:graphicFrame>
        <p:nvGraphicFramePr>
          <p:cNvPr id="7" name="Graphique 6"/>
          <p:cNvGraphicFramePr/>
          <p:nvPr>
            <p:extLst>
              <p:ext uri="{D42A27DB-BD31-4B8C-83A1-F6EECF244321}">
                <p14:modId xmlns:p14="http://schemas.microsoft.com/office/powerpoint/2010/main" val="120982712"/>
              </p:ext>
            </p:extLst>
          </p:nvPr>
        </p:nvGraphicFramePr>
        <p:xfrm>
          <a:off x="2171700" y="4171950"/>
          <a:ext cx="7764939" cy="2401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530167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image.slidesharecdn.com/random-140822092333-phpapp02/95/-9-638.jpg?cb=140869947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420" y="416700"/>
            <a:ext cx="10081260" cy="569284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</p:pic>
    </p:spTree>
    <p:extLst>
      <p:ext uri="{BB962C8B-B14F-4D97-AF65-F5344CB8AC3E}">
        <p14:creationId xmlns:p14="http://schemas.microsoft.com/office/powerpoint/2010/main" val="2542350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363120" y="160892"/>
            <a:ext cx="53169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fr-FR" i="1" dirty="0">
                <a:solidFill>
                  <a:srgbClr val="17365D"/>
                </a:solidFill>
                <a:highlight>
                  <a:srgbClr val="FF0000"/>
                </a:highlight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STRUCTURE DU MARCHE DES ASSURANCES EN TUNISIE</a:t>
            </a:r>
            <a:endParaRPr lang="fr-FR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4930853"/>
              </p:ext>
            </p:extLst>
          </p:nvPr>
        </p:nvGraphicFramePr>
        <p:xfrm>
          <a:off x="4557380" y="935499"/>
          <a:ext cx="4530725" cy="457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30725">
                  <a:extLst>
                    <a:ext uri="{9D8B030D-6E8A-4147-A177-3AD203B41FA5}">
                      <a16:colId xmlns:a16="http://schemas.microsoft.com/office/drawing/2014/main" val="2469101900"/>
                    </a:ext>
                  </a:extLst>
                </a:gridCol>
              </a:tblGrid>
              <a:tr h="4267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LE COMITE GENERAL DES ASSURANCES</a:t>
                      </a:r>
                      <a:endParaRPr lang="fr-FR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CGA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gradFill>
                      <a:gsLst>
                        <a:gs pos="10000">
                          <a:schemeClr val="bg2">
                            <a:tint val="97000"/>
                            <a:hueMod val="92000"/>
                            <a:satMod val="169000"/>
                            <a:lumMod val="164000"/>
                          </a:schemeClr>
                        </a:gs>
                        <a:gs pos="100000">
                          <a:schemeClr val="bg2">
                            <a:shade val="96000"/>
                            <a:satMod val="120000"/>
                            <a:lumMod val="90000"/>
                          </a:schemeClr>
                        </a:gs>
                      </a:gsLst>
                      <a:lin ang="612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749965083"/>
                  </a:ext>
                </a:extLst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5138604"/>
              </p:ext>
            </p:extLst>
          </p:nvPr>
        </p:nvGraphicFramePr>
        <p:xfrm>
          <a:off x="242430" y="1164099"/>
          <a:ext cx="3825240" cy="640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25240">
                  <a:extLst>
                    <a:ext uri="{9D8B030D-6E8A-4147-A177-3AD203B41FA5}">
                      <a16:colId xmlns:a16="http://schemas.microsoft.com/office/drawing/2014/main" val="2058762843"/>
                    </a:ext>
                  </a:extLst>
                </a:gridCol>
              </a:tblGrid>
              <a:tr h="5880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FEDERATION TUNISIENNE DES SOCIETES D’ASSURANCES</a:t>
                      </a:r>
                      <a:endParaRPr lang="fr-FR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  FTUSA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gradFill>
                      <a:gsLst>
                        <a:gs pos="10000">
                          <a:schemeClr val="bg2">
                            <a:tint val="97000"/>
                            <a:hueMod val="92000"/>
                            <a:satMod val="169000"/>
                            <a:lumMod val="164000"/>
                          </a:schemeClr>
                        </a:gs>
                        <a:gs pos="100000">
                          <a:schemeClr val="bg2">
                            <a:shade val="96000"/>
                            <a:satMod val="120000"/>
                            <a:lumMod val="90000"/>
                          </a:schemeClr>
                        </a:gs>
                      </a:gsLst>
                      <a:lin ang="612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799488173"/>
                  </a:ext>
                </a:extLst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4062242"/>
              </p:ext>
            </p:extLst>
          </p:nvPr>
        </p:nvGraphicFramePr>
        <p:xfrm>
          <a:off x="242431" y="1977460"/>
          <a:ext cx="3825240" cy="6273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25240">
                  <a:extLst>
                    <a:ext uri="{9D8B030D-6E8A-4147-A177-3AD203B41FA5}">
                      <a16:colId xmlns:a16="http://schemas.microsoft.com/office/drawing/2014/main" val="4140636925"/>
                    </a:ext>
                  </a:extLst>
                </a:gridCol>
              </a:tblGrid>
              <a:tr h="6273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LES COMPAGNIES D’ASSURANCES </a:t>
                      </a:r>
                      <a:endParaRPr lang="fr-FR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&amp; DE REASSURANCES RESIDENTES   </a:t>
                      </a:r>
                      <a:r>
                        <a:rPr lang="fr-FR" sz="2000" dirty="0">
                          <a:effectLst/>
                        </a:rPr>
                        <a:t> 22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6920825"/>
                  </a:ext>
                </a:extLst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3902645"/>
              </p:ext>
            </p:extLst>
          </p:nvPr>
        </p:nvGraphicFramePr>
        <p:xfrm>
          <a:off x="148857" y="2724792"/>
          <a:ext cx="1605515" cy="3200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05515">
                  <a:extLst>
                    <a:ext uri="{9D8B030D-6E8A-4147-A177-3AD203B41FA5}">
                      <a16:colId xmlns:a16="http://schemas.microsoft.com/office/drawing/2014/main" val="1000400474"/>
                    </a:ext>
                  </a:extLst>
                </a:gridCol>
              </a:tblGrid>
              <a:tr h="624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SOCIETES ANONYMES</a:t>
                      </a:r>
                      <a:endParaRPr lang="fr-FR" sz="11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MULTI BRANCHES  </a:t>
                      </a:r>
                      <a:r>
                        <a:rPr lang="fr-FR" sz="1800" dirty="0">
                          <a:effectLst/>
                        </a:rPr>
                        <a:t>13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1535953"/>
                  </a:ext>
                </a:extLst>
              </a:tr>
              <a:tr h="1894205">
                <a:tc>
                  <a:txBody>
                    <a:bodyPr/>
                    <a:lstStyle/>
                    <a:p>
                      <a:pPr marL="342900" lvl="0" indent="-342900" algn="l" rtl="0">
                        <a:spcAft>
                          <a:spcPts val="0"/>
                        </a:spcAft>
                        <a:buClr>
                          <a:srgbClr val="008000"/>
                        </a:buClr>
                        <a:buFont typeface="Wingdings" panose="05000000000000000000" pitchFamily="2" charset="2"/>
                        <a:buChar char=""/>
                      </a:pPr>
                      <a:r>
                        <a:rPr lang="fr-FR" sz="1200" dirty="0">
                          <a:effectLst/>
                        </a:rPr>
                        <a:t>STAR</a:t>
                      </a:r>
                      <a:endParaRPr lang="fr-FR" sz="1100" dirty="0">
                        <a:effectLst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Clr>
                          <a:srgbClr val="008000"/>
                        </a:buClr>
                        <a:buFont typeface="Wingdings" panose="05000000000000000000" pitchFamily="2" charset="2"/>
                        <a:buChar char=""/>
                      </a:pPr>
                      <a:r>
                        <a:rPr lang="fr-FR" sz="1200" dirty="0">
                          <a:effectLst/>
                        </a:rPr>
                        <a:t>COMAR</a:t>
                      </a:r>
                      <a:endParaRPr lang="fr-FR" sz="1100" dirty="0">
                        <a:effectLst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Clr>
                          <a:srgbClr val="008000"/>
                        </a:buClr>
                        <a:buFont typeface="Wingdings" panose="05000000000000000000" pitchFamily="2" charset="2"/>
                        <a:buChar char=""/>
                      </a:pPr>
                      <a:r>
                        <a:rPr lang="fr-FR" sz="1200" dirty="0">
                          <a:effectLst/>
                        </a:rPr>
                        <a:t>GAT</a:t>
                      </a:r>
                      <a:endParaRPr lang="fr-FR" sz="1100" dirty="0">
                        <a:effectLst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Clr>
                          <a:srgbClr val="008000"/>
                        </a:buClr>
                        <a:buFont typeface="Wingdings" panose="05000000000000000000" pitchFamily="2" charset="2"/>
                        <a:buChar char=""/>
                      </a:pPr>
                      <a:r>
                        <a:rPr lang="fr-FR" sz="1200" dirty="0">
                          <a:effectLst/>
                        </a:rPr>
                        <a:t>MAGHREBIA</a:t>
                      </a:r>
                      <a:endParaRPr lang="fr-FR" sz="1100" dirty="0">
                        <a:effectLst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Clr>
                          <a:srgbClr val="008000"/>
                        </a:buClr>
                        <a:buFont typeface="Wingdings" panose="05000000000000000000" pitchFamily="2" charset="2"/>
                        <a:buChar char=""/>
                      </a:pPr>
                      <a:r>
                        <a:rPr lang="fr-FR" sz="1200" dirty="0">
                          <a:effectLst/>
                        </a:rPr>
                        <a:t>ASTREE</a:t>
                      </a:r>
                      <a:endParaRPr lang="fr-FR" sz="1100" dirty="0">
                        <a:effectLst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Clr>
                          <a:srgbClr val="008000"/>
                        </a:buClr>
                        <a:buFont typeface="Wingdings" panose="05000000000000000000" pitchFamily="2" charset="2"/>
                        <a:buChar char=""/>
                      </a:pPr>
                      <a:r>
                        <a:rPr lang="fr-FR" sz="1200" dirty="0">
                          <a:effectLst/>
                        </a:rPr>
                        <a:t>CARTE</a:t>
                      </a:r>
                      <a:endParaRPr lang="fr-FR" sz="1100" dirty="0">
                        <a:effectLst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Clr>
                          <a:srgbClr val="008000"/>
                        </a:buClr>
                        <a:buFont typeface="Wingdings" panose="05000000000000000000" pitchFamily="2" charset="2"/>
                        <a:buChar char=""/>
                      </a:pPr>
                      <a:r>
                        <a:rPr lang="fr-FR" sz="1200" dirty="0">
                          <a:effectLst/>
                        </a:rPr>
                        <a:t>ASS.BIAT</a:t>
                      </a:r>
                      <a:endParaRPr lang="fr-FR" sz="1100" dirty="0">
                        <a:effectLst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Clr>
                          <a:srgbClr val="008000"/>
                        </a:buClr>
                        <a:buFont typeface="Wingdings" panose="05000000000000000000" pitchFamily="2" charset="2"/>
                        <a:buChar char=""/>
                      </a:pPr>
                      <a:r>
                        <a:rPr lang="fr-FR" sz="1200" dirty="0">
                          <a:effectLst/>
                        </a:rPr>
                        <a:t>LLOYD</a:t>
                      </a:r>
                      <a:endParaRPr lang="fr-FR" sz="1100" dirty="0">
                        <a:effectLst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Clr>
                          <a:srgbClr val="008000"/>
                        </a:buClr>
                        <a:buFont typeface="Wingdings" panose="05000000000000000000" pitchFamily="2" charset="2"/>
                        <a:buChar char=""/>
                      </a:pPr>
                      <a:r>
                        <a:rPr lang="fr-FR" sz="1200" dirty="0">
                          <a:effectLst/>
                        </a:rPr>
                        <a:t>SALIM</a:t>
                      </a:r>
                      <a:endParaRPr lang="fr-FR" sz="1100" dirty="0">
                        <a:effectLst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Clr>
                          <a:srgbClr val="008000"/>
                        </a:buClr>
                        <a:buFont typeface="Wingdings" panose="05000000000000000000" pitchFamily="2" charset="2"/>
                        <a:buChar char=""/>
                      </a:pPr>
                      <a:r>
                        <a:rPr lang="fr-FR" sz="1200" dirty="0">
                          <a:effectLst/>
                        </a:rPr>
                        <a:t>AMI</a:t>
                      </a:r>
                      <a:endParaRPr lang="fr-FR" sz="1100" dirty="0">
                        <a:effectLst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Clr>
                          <a:srgbClr val="008000"/>
                        </a:buClr>
                        <a:buFont typeface="Wingdings" panose="05000000000000000000" pitchFamily="2" charset="2"/>
                        <a:buChar char=""/>
                      </a:pPr>
                      <a:r>
                        <a:rPr lang="fr-FR" sz="1200" dirty="0">
                          <a:effectLst/>
                        </a:rPr>
                        <a:t>ZITOUNA TAK.</a:t>
                      </a:r>
                      <a:endParaRPr lang="fr-FR" sz="1100" dirty="0">
                        <a:effectLst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Clr>
                          <a:srgbClr val="008000"/>
                        </a:buClr>
                        <a:buFont typeface="Wingdings" panose="05000000000000000000" pitchFamily="2" charset="2"/>
                        <a:buChar char=""/>
                      </a:pPr>
                      <a:r>
                        <a:rPr lang="fr-FR" sz="1200" dirty="0">
                          <a:effectLst/>
                        </a:rPr>
                        <a:t>EL AMANA TAK.</a:t>
                      </a:r>
                      <a:endParaRPr lang="fr-FR" sz="1100" dirty="0">
                        <a:effectLst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Clr>
                          <a:srgbClr val="008000"/>
                        </a:buClr>
                        <a:buFont typeface="Wingdings" panose="05000000000000000000" pitchFamily="2" charset="2"/>
                        <a:buChar char=""/>
                      </a:pPr>
                      <a:r>
                        <a:rPr lang="fr-FR" sz="1200" dirty="0">
                          <a:effectLst/>
                        </a:rPr>
                        <a:t>AT-TAKAFULIA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1508543"/>
                  </a:ext>
                </a:extLst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5940602"/>
              </p:ext>
            </p:extLst>
          </p:nvPr>
        </p:nvGraphicFramePr>
        <p:xfrm>
          <a:off x="1754372" y="3041900"/>
          <a:ext cx="1214755" cy="9671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4755">
                  <a:extLst>
                    <a:ext uri="{9D8B030D-6E8A-4147-A177-3AD203B41FA5}">
                      <a16:colId xmlns:a16="http://schemas.microsoft.com/office/drawing/2014/main" val="1478081998"/>
                    </a:ext>
                  </a:extLst>
                </a:gridCol>
              </a:tblGrid>
              <a:tr h="4159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7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MUTUELLES  </a:t>
                      </a:r>
                      <a:r>
                        <a:rPr lang="fr-FR" sz="2000" dirty="0">
                          <a:effectLst/>
                        </a:rPr>
                        <a:t>2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gradFill>
                      <a:gsLst>
                        <a:gs pos="10000">
                          <a:schemeClr val="bg2">
                            <a:tint val="97000"/>
                            <a:hueMod val="92000"/>
                            <a:satMod val="169000"/>
                            <a:lumMod val="164000"/>
                          </a:schemeClr>
                        </a:gs>
                        <a:gs pos="100000">
                          <a:schemeClr val="bg2">
                            <a:shade val="96000"/>
                            <a:satMod val="120000"/>
                            <a:lumMod val="90000"/>
                          </a:schemeClr>
                        </a:gs>
                      </a:gsLst>
                      <a:lin ang="612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764255750"/>
                  </a:ext>
                </a:extLst>
              </a:tr>
              <a:tr h="551180">
                <a:tc>
                  <a:txBody>
                    <a:bodyPr/>
                    <a:lstStyle/>
                    <a:p>
                      <a:pPr marL="342900" lvl="0" indent="-342900" algn="l" rtl="0">
                        <a:spcAft>
                          <a:spcPts val="0"/>
                        </a:spcAft>
                        <a:buClr>
                          <a:srgbClr val="008000"/>
                        </a:buClr>
                        <a:buFont typeface="Wingdings" panose="05000000000000000000" pitchFamily="2" charset="2"/>
                        <a:buChar char=""/>
                      </a:pPr>
                      <a:r>
                        <a:rPr lang="fr-FR" sz="1200" dirty="0">
                          <a:effectLst/>
                        </a:rPr>
                        <a:t>MAE</a:t>
                      </a:r>
                      <a:endParaRPr lang="fr-FR" sz="1100" dirty="0">
                        <a:effectLst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Clr>
                          <a:srgbClr val="008000"/>
                        </a:buClr>
                        <a:buFont typeface="Wingdings" panose="05000000000000000000" pitchFamily="2" charset="2"/>
                        <a:buChar char=""/>
                      </a:pPr>
                      <a:r>
                        <a:rPr lang="fr-FR" sz="1200" dirty="0">
                          <a:effectLst/>
                        </a:rPr>
                        <a:t>GPE /CTAMA            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gradFill>
                      <a:gsLst>
                        <a:gs pos="10000">
                          <a:schemeClr val="bg2">
                            <a:tint val="97000"/>
                            <a:hueMod val="92000"/>
                            <a:satMod val="169000"/>
                            <a:lumMod val="164000"/>
                          </a:schemeClr>
                        </a:gs>
                        <a:gs pos="100000">
                          <a:schemeClr val="bg2">
                            <a:shade val="96000"/>
                            <a:satMod val="120000"/>
                            <a:lumMod val="90000"/>
                          </a:schemeClr>
                        </a:gs>
                      </a:gsLst>
                      <a:lin ang="612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485230982"/>
                  </a:ext>
                </a:extLst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5541658"/>
              </p:ext>
            </p:extLst>
          </p:nvPr>
        </p:nvGraphicFramePr>
        <p:xfrm>
          <a:off x="2969127" y="3041900"/>
          <a:ext cx="1395095" cy="1402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95095">
                  <a:extLst>
                    <a:ext uri="{9D8B030D-6E8A-4147-A177-3AD203B41FA5}">
                      <a16:colId xmlns:a16="http://schemas.microsoft.com/office/drawing/2014/main" val="3044045913"/>
                    </a:ext>
                  </a:extLst>
                </a:gridCol>
              </a:tblGrid>
              <a:tr h="1428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ASS.VIE </a:t>
                      </a:r>
                      <a:r>
                        <a:rPr lang="fr-FR" sz="2000" dirty="0">
                          <a:effectLst/>
                        </a:rPr>
                        <a:t>5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2746748"/>
                  </a:ext>
                </a:extLst>
              </a:tr>
              <a:tr h="1040130">
                <a:tc>
                  <a:txBody>
                    <a:bodyPr/>
                    <a:lstStyle/>
                    <a:p>
                      <a:pPr marL="342900" lvl="0" indent="-342900" algn="l" rtl="0">
                        <a:spcAft>
                          <a:spcPts val="0"/>
                        </a:spcAft>
                        <a:buClr>
                          <a:srgbClr val="008000"/>
                        </a:buClr>
                        <a:buFont typeface="Wingdings" panose="05000000000000000000" pitchFamily="2" charset="2"/>
                        <a:buChar char=""/>
                      </a:pPr>
                      <a:r>
                        <a:rPr lang="fr-FR" sz="1200" dirty="0">
                          <a:effectLst/>
                        </a:rPr>
                        <a:t>MAGHREBIA VIE</a:t>
                      </a:r>
                      <a:endParaRPr lang="fr-FR" sz="1100" dirty="0">
                        <a:effectLst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Clr>
                          <a:srgbClr val="008000"/>
                        </a:buClr>
                        <a:buFont typeface="Wingdings" panose="05000000000000000000" pitchFamily="2" charset="2"/>
                        <a:buChar char=""/>
                      </a:pPr>
                      <a:r>
                        <a:rPr lang="fr-FR" sz="1200" dirty="0">
                          <a:effectLst/>
                        </a:rPr>
                        <a:t>CARTE VIE</a:t>
                      </a:r>
                      <a:endParaRPr lang="fr-FR" sz="1100" dirty="0">
                        <a:effectLst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Clr>
                          <a:srgbClr val="008000"/>
                        </a:buClr>
                        <a:buFont typeface="Wingdings" panose="05000000000000000000" pitchFamily="2" charset="2"/>
                        <a:buChar char=""/>
                      </a:pPr>
                      <a:r>
                        <a:rPr lang="fr-FR" sz="1200" dirty="0">
                          <a:effectLst/>
                        </a:rPr>
                        <a:t>GAT VIE</a:t>
                      </a:r>
                      <a:endParaRPr lang="fr-FR" sz="1100" dirty="0">
                        <a:effectLst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Clr>
                          <a:srgbClr val="008000"/>
                        </a:buClr>
                        <a:buFont typeface="Wingdings" panose="05000000000000000000" pitchFamily="2" charset="2"/>
                        <a:buChar char=""/>
                      </a:pPr>
                      <a:r>
                        <a:rPr lang="fr-FR" sz="1200" dirty="0">
                          <a:effectLst/>
                        </a:rPr>
                        <a:t>HAYETT</a:t>
                      </a:r>
                      <a:endParaRPr lang="fr-FR" sz="1100" dirty="0">
                        <a:effectLst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Clr>
                          <a:srgbClr val="008000"/>
                        </a:buClr>
                        <a:buFont typeface="Wingdings" panose="05000000000000000000" pitchFamily="2" charset="2"/>
                        <a:buChar char=""/>
                      </a:pPr>
                      <a:r>
                        <a:rPr lang="fr-FR" sz="1200" dirty="0">
                          <a:effectLst/>
                        </a:rPr>
                        <a:t>ATTIJARI.ASS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3642711"/>
                  </a:ext>
                </a:extLst>
              </a:tr>
            </a:tbl>
          </a:graphicData>
        </a:graphic>
      </p:graphicFrame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1119923"/>
              </p:ext>
            </p:extLst>
          </p:nvPr>
        </p:nvGraphicFramePr>
        <p:xfrm>
          <a:off x="5369109" y="1868420"/>
          <a:ext cx="1304925" cy="2575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04925">
                  <a:extLst>
                    <a:ext uri="{9D8B030D-6E8A-4147-A177-3AD203B41FA5}">
                      <a16:colId xmlns:a16="http://schemas.microsoft.com/office/drawing/2014/main" val="453901409"/>
                    </a:ext>
                  </a:extLst>
                </a:gridCol>
              </a:tblGrid>
              <a:tr h="5645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7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OFF -SHORE   </a:t>
                      </a:r>
                      <a:endParaRPr lang="fr-FR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 6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5690730"/>
                  </a:ext>
                </a:extLst>
              </a:tr>
              <a:tr h="564515">
                <a:tc>
                  <a:txBody>
                    <a:bodyPr/>
                    <a:lstStyle/>
                    <a:p>
                      <a:pPr marL="90170" algn="l">
                        <a:spcAft>
                          <a:spcPts val="0"/>
                        </a:spcAft>
                      </a:pPr>
                      <a:r>
                        <a:rPr lang="fr-FR" sz="7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Clr>
                          <a:srgbClr val="17365D"/>
                        </a:buClr>
                        <a:buFont typeface="Wingdings" panose="05000000000000000000" pitchFamily="2" charset="2"/>
                        <a:buChar char=""/>
                      </a:pPr>
                      <a:r>
                        <a:rPr lang="fr-FR" sz="1200" dirty="0">
                          <a:effectLst/>
                        </a:rPr>
                        <a:t>BEST RE LIBUAN</a:t>
                      </a:r>
                      <a:endParaRPr lang="fr-FR" sz="1100" dirty="0">
                        <a:effectLst/>
                      </a:endParaRPr>
                    </a:p>
                    <a:p>
                      <a:pPr marL="90170" algn="l">
                        <a:spcAft>
                          <a:spcPts val="0"/>
                        </a:spcAft>
                      </a:pPr>
                      <a:r>
                        <a:rPr lang="fr-FR" sz="4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Clr>
                          <a:srgbClr val="17365D"/>
                        </a:buClr>
                        <a:buFont typeface="Wingdings" panose="05000000000000000000" pitchFamily="2" charset="2"/>
                        <a:buChar char=""/>
                      </a:pPr>
                      <a:r>
                        <a:rPr lang="fr-FR" sz="1200" dirty="0">
                          <a:effectLst/>
                        </a:rPr>
                        <a:t>ACE</a:t>
                      </a:r>
                      <a:endParaRPr lang="fr-FR" sz="1100" dirty="0">
                        <a:effectLst/>
                      </a:endParaRPr>
                    </a:p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fr-FR" sz="4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Clr>
                          <a:srgbClr val="17365D"/>
                        </a:buClr>
                        <a:buFont typeface="Wingdings" panose="05000000000000000000" pitchFamily="2" charset="2"/>
                        <a:buChar char=""/>
                      </a:pPr>
                      <a:r>
                        <a:rPr lang="fr-FR" sz="1200" dirty="0">
                          <a:effectLst/>
                        </a:rPr>
                        <a:t>AVENI RE</a:t>
                      </a:r>
                      <a:endParaRPr lang="fr-FR" sz="11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4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Clr>
                          <a:srgbClr val="17365D"/>
                        </a:buClr>
                        <a:buFont typeface="Wingdings" panose="05000000000000000000" pitchFamily="2" charset="2"/>
                        <a:buChar char=""/>
                      </a:pPr>
                      <a:r>
                        <a:rPr lang="fr-FR" sz="1200" dirty="0">
                          <a:effectLst/>
                        </a:rPr>
                        <a:t>BUPA</a:t>
                      </a:r>
                      <a:endParaRPr lang="fr-FR" sz="11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4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Clr>
                          <a:srgbClr val="17365D"/>
                        </a:buClr>
                        <a:buFont typeface="Wingdings" panose="05000000000000000000" pitchFamily="2" charset="2"/>
                        <a:buChar char=""/>
                      </a:pPr>
                      <a:r>
                        <a:rPr lang="fr-FR" sz="1200" dirty="0">
                          <a:effectLst/>
                        </a:rPr>
                        <a:t>CONTINENTAL RE</a:t>
                      </a:r>
                      <a:endParaRPr lang="fr-FR" sz="11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4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Clr>
                          <a:srgbClr val="17365D"/>
                        </a:buClr>
                        <a:buFont typeface="Wingdings" panose="05000000000000000000" pitchFamily="2" charset="2"/>
                        <a:buChar char=""/>
                      </a:pPr>
                      <a:r>
                        <a:rPr lang="fr-FR" sz="1200" dirty="0">
                          <a:effectLst/>
                        </a:rPr>
                        <a:t>MAPFRE</a:t>
                      </a:r>
                      <a:endParaRPr lang="fr-FR" sz="11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0092243"/>
                  </a:ext>
                </a:extLst>
              </a:tr>
            </a:tbl>
          </a:graphicData>
        </a:graphic>
      </p:graphicFrame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6435969"/>
              </p:ext>
            </p:extLst>
          </p:nvPr>
        </p:nvGraphicFramePr>
        <p:xfrm>
          <a:off x="1787392" y="4545760"/>
          <a:ext cx="1214755" cy="670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4755">
                  <a:extLst>
                    <a:ext uri="{9D8B030D-6E8A-4147-A177-3AD203B41FA5}">
                      <a16:colId xmlns:a16="http://schemas.microsoft.com/office/drawing/2014/main" val="3107915150"/>
                    </a:ext>
                  </a:extLst>
                </a:gridCol>
              </a:tblGrid>
              <a:tr h="806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REASSURANCE </a:t>
                      </a:r>
                      <a:r>
                        <a:rPr lang="fr-FR" sz="2000" dirty="0">
                          <a:effectLst/>
                        </a:rPr>
                        <a:t>1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gradFill>
                      <a:gsLst>
                        <a:gs pos="10000">
                          <a:schemeClr val="bg2">
                            <a:tint val="97000"/>
                            <a:hueMod val="92000"/>
                            <a:satMod val="169000"/>
                            <a:lumMod val="164000"/>
                          </a:schemeClr>
                        </a:gs>
                        <a:gs pos="100000">
                          <a:schemeClr val="bg2">
                            <a:shade val="96000"/>
                            <a:satMod val="120000"/>
                            <a:lumMod val="90000"/>
                          </a:schemeClr>
                        </a:gs>
                      </a:gsLst>
                      <a:lin ang="612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06762978"/>
                  </a:ext>
                </a:extLst>
              </a:tr>
              <a:tr h="164465">
                <a:tc>
                  <a:txBody>
                    <a:bodyPr/>
                    <a:lstStyle/>
                    <a:p>
                      <a:pPr marL="342900" lvl="0" indent="-342900" algn="l" rtl="0">
                        <a:spcAft>
                          <a:spcPts val="0"/>
                        </a:spcAft>
                        <a:buClr>
                          <a:srgbClr val="008000"/>
                        </a:buClr>
                        <a:buFont typeface="Wingdings" panose="05000000000000000000" pitchFamily="2" charset="2"/>
                        <a:buChar char=""/>
                      </a:pPr>
                      <a:r>
                        <a:rPr lang="fr-FR" sz="1200" dirty="0">
                          <a:effectLst/>
                        </a:rPr>
                        <a:t>TUNIS RE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gradFill>
                      <a:gsLst>
                        <a:gs pos="10000">
                          <a:schemeClr val="bg2">
                            <a:tint val="97000"/>
                            <a:hueMod val="92000"/>
                            <a:satMod val="169000"/>
                            <a:lumMod val="164000"/>
                          </a:schemeClr>
                        </a:gs>
                        <a:gs pos="100000">
                          <a:schemeClr val="bg2">
                            <a:shade val="96000"/>
                            <a:satMod val="120000"/>
                            <a:lumMod val="90000"/>
                          </a:schemeClr>
                        </a:gs>
                      </a:gsLst>
                      <a:lin ang="612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597797791"/>
                  </a:ext>
                </a:extLst>
              </a:tr>
            </a:tbl>
          </a:graphicData>
        </a:graphic>
      </p:graphicFrame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9179604"/>
              </p:ext>
            </p:extLst>
          </p:nvPr>
        </p:nvGraphicFramePr>
        <p:xfrm>
          <a:off x="1787392" y="5318100"/>
          <a:ext cx="2207260" cy="4387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07260">
                  <a:extLst>
                    <a:ext uri="{9D8B030D-6E8A-4147-A177-3AD203B41FA5}">
                      <a16:colId xmlns:a16="http://schemas.microsoft.com/office/drawing/2014/main" val="1086673488"/>
                    </a:ext>
                  </a:extLst>
                </a:gridCol>
              </a:tblGrid>
              <a:tr h="80645">
                <a:tc>
                  <a:txBody>
                    <a:bodyPr/>
                    <a:lstStyle/>
                    <a:p>
                      <a:pPr indent="496570" algn="l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EXPORTATION &amp; CREDIT 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gradFill>
                      <a:gsLst>
                        <a:gs pos="10000">
                          <a:schemeClr val="bg2">
                            <a:tint val="97000"/>
                            <a:hueMod val="92000"/>
                            <a:satMod val="169000"/>
                            <a:lumMod val="164000"/>
                          </a:schemeClr>
                        </a:gs>
                        <a:gs pos="100000">
                          <a:schemeClr val="bg2">
                            <a:shade val="96000"/>
                            <a:satMod val="120000"/>
                            <a:lumMod val="90000"/>
                          </a:schemeClr>
                        </a:gs>
                      </a:gsLst>
                      <a:lin ang="612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040618980"/>
                  </a:ext>
                </a:extLst>
              </a:tr>
              <a:tr h="271145">
                <a:tc>
                  <a:txBody>
                    <a:bodyPr/>
                    <a:lstStyle/>
                    <a:p>
                      <a:pPr marL="342900" lvl="0" indent="-342900" algn="l" rtl="0">
                        <a:spcAft>
                          <a:spcPts val="0"/>
                        </a:spcAft>
                        <a:buClr>
                          <a:srgbClr val="008000"/>
                        </a:buClr>
                        <a:buFont typeface="Wingdings" panose="05000000000000000000" pitchFamily="2" charset="2"/>
                        <a:buChar char=""/>
                      </a:pPr>
                      <a:r>
                        <a:rPr lang="fr-FR" sz="1200" dirty="0">
                          <a:effectLst/>
                        </a:rPr>
                        <a:t>COTUNACE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gradFill>
                      <a:gsLst>
                        <a:gs pos="10000">
                          <a:schemeClr val="bg2">
                            <a:tint val="97000"/>
                            <a:hueMod val="92000"/>
                            <a:satMod val="169000"/>
                            <a:lumMod val="164000"/>
                          </a:schemeClr>
                        </a:gs>
                        <a:gs pos="100000">
                          <a:schemeClr val="bg2">
                            <a:shade val="96000"/>
                            <a:satMod val="120000"/>
                            <a:lumMod val="90000"/>
                          </a:schemeClr>
                        </a:gs>
                      </a:gsLst>
                      <a:lin ang="612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805822765"/>
                  </a:ext>
                </a:extLst>
              </a:tr>
            </a:tbl>
          </a:graphicData>
        </a:graphic>
      </p:graphicFrame>
      <p:graphicFrame>
        <p:nvGraphicFramePr>
          <p:cNvPr id="16" name="Tableau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2503755"/>
              </p:ext>
            </p:extLst>
          </p:nvPr>
        </p:nvGraphicFramePr>
        <p:xfrm>
          <a:off x="7316726" y="3870250"/>
          <a:ext cx="2390800" cy="2834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90800">
                  <a:extLst>
                    <a:ext uri="{9D8B030D-6E8A-4147-A177-3AD203B41FA5}">
                      <a16:colId xmlns:a16="http://schemas.microsoft.com/office/drawing/2014/main" val="3934151404"/>
                    </a:ext>
                  </a:extLst>
                </a:gridCol>
              </a:tblGrid>
              <a:tr h="5293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 </a:t>
                      </a:r>
                      <a:endParaRPr lang="fr-FR" sz="1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FONDS</a:t>
                      </a:r>
                      <a:endParaRPr lang="fr-FR" sz="1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 5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gradFill>
                      <a:gsLst>
                        <a:gs pos="10000">
                          <a:schemeClr val="bg2">
                            <a:tint val="97000"/>
                            <a:hueMod val="92000"/>
                            <a:satMod val="169000"/>
                            <a:lumMod val="164000"/>
                          </a:schemeClr>
                        </a:gs>
                        <a:gs pos="100000">
                          <a:schemeClr val="bg2">
                            <a:shade val="96000"/>
                            <a:satMod val="120000"/>
                            <a:lumMod val="90000"/>
                          </a:schemeClr>
                        </a:gs>
                      </a:gsLst>
                      <a:lin ang="612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14425623"/>
                  </a:ext>
                </a:extLst>
              </a:tr>
              <a:tr h="1947137">
                <a:tc>
                  <a:txBody>
                    <a:bodyPr/>
                    <a:lstStyle/>
                    <a:p>
                      <a:pPr marL="90170" algn="l"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Clr>
                          <a:srgbClr val="17365D"/>
                        </a:buClr>
                        <a:buFont typeface="Wingdings" panose="05000000000000000000" pitchFamily="2" charset="2"/>
                        <a:buChar char=""/>
                      </a:pPr>
                      <a:r>
                        <a:rPr lang="fr-FR" sz="900" dirty="0">
                          <a:effectLst/>
                        </a:rPr>
                        <a:t>FONDS DE GARANTIE DES ASSURES </a:t>
                      </a:r>
                      <a:endParaRPr lang="fr-FR" sz="1100" dirty="0">
                        <a:effectLst/>
                      </a:endParaRPr>
                    </a:p>
                    <a:p>
                      <a:pPr marL="90170" algn="l">
                        <a:spcAft>
                          <a:spcPts val="0"/>
                        </a:spcAft>
                      </a:pPr>
                      <a:r>
                        <a:rPr lang="fr-FR" sz="2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Clr>
                          <a:srgbClr val="17365D"/>
                        </a:buClr>
                        <a:buFont typeface="Wingdings" panose="05000000000000000000" pitchFamily="2" charset="2"/>
                        <a:buChar char=""/>
                      </a:pPr>
                      <a:r>
                        <a:rPr lang="fr-FR" sz="900" dirty="0">
                          <a:effectLst/>
                        </a:rPr>
                        <a:t>FONDS DE GARANTIE DES VICTIMES DES ACCIDENTS DE LA CIRCULATION</a:t>
                      </a:r>
                      <a:endParaRPr lang="fr-FR" sz="11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 </a:t>
                      </a:r>
                      <a:endParaRPr lang="fr-FR" sz="1100" dirty="0">
                        <a:effectLst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Clr>
                          <a:srgbClr val="17365D"/>
                        </a:buClr>
                        <a:buFont typeface="Wingdings" panose="05000000000000000000" pitchFamily="2" charset="2"/>
                        <a:buChar char=""/>
                      </a:pPr>
                      <a:r>
                        <a:rPr lang="fr-FR" sz="900" dirty="0">
                          <a:effectLst/>
                        </a:rPr>
                        <a:t>FONDS DE LA PREVENTION DES ACCIDENTS DE LA CIRCULATION</a:t>
                      </a:r>
                      <a:endParaRPr lang="fr-FR" sz="11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 </a:t>
                      </a:r>
                      <a:endParaRPr lang="fr-FR" sz="1100" dirty="0">
                        <a:effectLst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Clr>
                          <a:srgbClr val="17365D"/>
                        </a:buClr>
                        <a:buFont typeface="Wingdings" panose="05000000000000000000" pitchFamily="2" charset="2"/>
                        <a:buChar char=""/>
                      </a:pPr>
                      <a:r>
                        <a:rPr lang="fr-FR" sz="900" dirty="0">
                          <a:effectLst/>
                        </a:rPr>
                        <a:t>FONDS DE GARANTIE DES RISQUES A L’EXPORTATION</a:t>
                      </a:r>
                      <a:endParaRPr lang="fr-FR" sz="1100" dirty="0">
                        <a:effectLst/>
                      </a:endParaRPr>
                    </a:p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fr-FR" sz="3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Clr>
                          <a:srgbClr val="17365D"/>
                        </a:buClr>
                        <a:buFont typeface="Wingdings" panose="05000000000000000000" pitchFamily="2" charset="2"/>
                        <a:buChar char=""/>
                      </a:pPr>
                      <a:r>
                        <a:rPr lang="fr-FR" sz="900" dirty="0">
                          <a:effectLst/>
                        </a:rPr>
                        <a:t>FONDS DE GARANTIE DE FINANCEMENT DES EXPORTATIONS AVANT EXPEDITION</a:t>
                      </a:r>
                      <a:endParaRPr lang="fr-FR" sz="11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gradFill>
                      <a:gsLst>
                        <a:gs pos="10000">
                          <a:schemeClr val="bg2">
                            <a:tint val="97000"/>
                            <a:hueMod val="92000"/>
                            <a:satMod val="169000"/>
                            <a:lumMod val="164000"/>
                          </a:schemeClr>
                        </a:gs>
                        <a:gs pos="100000">
                          <a:schemeClr val="bg2">
                            <a:shade val="96000"/>
                            <a:satMod val="120000"/>
                            <a:lumMod val="90000"/>
                          </a:schemeClr>
                        </a:gs>
                      </a:gsLst>
                      <a:lin ang="612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774251777"/>
                  </a:ext>
                </a:extLst>
              </a:tr>
            </a:tbl>
          </a:graphicData>
        </a:graphic>
      </p:graphicFrame>
      <p:graphicFrame>
        <p:nvGraphicFramePr>
          <p:cNvPr id="17" name="Tableau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5032533"/>
              </p:ext>
            </p:extLst>
          </p:nvPr>
        </p:nvGraphicFramePr>
        <p:xfrm>
          <a:off x="9975939" y="1944408"/>
          <a:ext cx="1327785" cy="2148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27785">
                  <a:extLst>
                    <a:ext uri="{9D8B030D-6E8A-4147-A177-3AD203B41FA5}">
                      <a16:colId xmlns:a16="http://schemas.microsoft.com/office/drawing/2014/main" val="1820561788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 </a:t>
                      </a:r>
                      <a:endParaRPr lang="fr-FR" sz="1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INTERMEDIAIRES</a:t>
                      </a:r>
                      <a:endParaRPr lang="fr-FR" sz="1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1121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gradFill>
                      <a:gsLst>
                        <a:gs pos="10000">
                          <a:schemeClr val="bg2">
                            <a:tint val="97000"/>
                            <a:hueMod val="92000"/>
                            <a:satMod val="169000"/>
                            <a:lumMod val="164000"/>
                          </a:schemeClr>
                        </a:gs>
                        <a:gs pos="100000">
                          <a:schemeClr val="bg2">
                            <a:shade val="96000"/>
                            <a:satMod val="120000"/>
                            <a:lumMod val="90000"/>
                          </a:schemeClr>
                        </a:gs>
                      </a:gsLst>
                      <a:lin ang="612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405362185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90170" algn="l"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Clr>
                          <a:srgbClr val="17365D"/>
                        </a:buClr>
                        <a:buFont typeface="Wingdings" panose="05000000000000000000" pitchFamily="2" charset="2"/>
                        <a:buChar char=""/>
                      </a:pPr>
                      <a:r>
                        <a:rPr lang="fr-FR" sz="900" dirty="0">
                          <a:effectLst/>
                        </a:rPr>
                        <a:t>AGENTS    </a:t>
                      </a:r>
                      <a:r>
                        <a:rPr lang="fr-FR" sz="1200" dirty="0">
                          <a:effectLst/>
                        </a:rPr>
                        <a:t>969</a:t>
                      </a:r>
                      <a:endParaRPr lang="fr-FR" sz="1100" dirty="0">
                        <a:effectLst/>
                      </a:endParaRPr>
                    </a:p>
                    <a:p>
                      <a:pPr marL="90170" algn="l">
                        <a:spcAft>
                          <a:spcPts val="0"/>
                        </a:spcAft>
                      </a:pPr>
                      <a:r>
                        <a:rPr lang="fr-FR" sz="2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Clr>
                          <a:srgbClr val="17365D"/>
                        </a:buClr>
                        <a:buFont typeface="Wingdings" panose="05000000000000000000" pitchFamily="2" charset="2"/>
                        <a:buChar char=""/>
                      </a:pPr>
                      <a:r>
                        <a:rPr lang="fr-FR" sz="900" dirty="0">
                          <a:effectLst/>
                        </a:rPr>
                        <a:t>COURTIERS  </a:t>
                      </a:r>
                      <a:r>
                        <a:rPr lang="fr-FR" sz="1200" dirty="0">
                          <a:effectLst/>
                        </a:rPr>
                        <a:t>79</a:t>
                      </a:r>
                      <a:endParaRPr lang="fr-FR" sz="11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 </a:t>
                      </a:r>
                      <a:endParaRPr lang="fr-FR" sz="1100" dirty="0">
                        <a:effectLst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Clr>
                          <a:srgbClr val="17365D"/>
                        </a:buClr>
                        <a:buFont typeface="Wingdings" panose="05000000000000000000" pitchFamily="2" charset="2"/>
                        <a:buChar char=""/>
                      </a:pPr>
                      <a:r>
                        <a:rPr lang="fr-FR" sz="900" dirty="0">
                          <a:effectLst/>
                        </a:rPr>
                        <a:t>PRODUCTEURS VIE </a:t>
                      </a:r>
                      <a:r>
                        <a:rPr lang="fr-FR" sz="1200" dirty="0">
                          <a:effectLst/>
                        </a:rPr>
                        <a:t>73</a:t>
                      </a:r>
                      <a:endParaRPr lang="fr-FR" sz="11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 </a:t>
                      </a:r>
                      <a:endParaRPr lang="fr-FR" sz="11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gradFill>
                      <a:gsLst>
                        <a:gs pos="10000">
                          <a:schemeClr val="bg2">
                            <a:tint val="97000"/>
                            <a:hueMod val="92000"/>
                            <a:satMod val="169000"/>
                            <a:lumMod val="164000"/>
                          </a:schemeClr>
                        </a:gs>
                        <a:gs pos="100000">
                          <a:schemeClr val="bg2">
                            <a:shade val="96000"/>
                            <a:satMod val="120000"/>
                            <a:lumMod val="90000"/>
                          </a:schemeClr>
                        </a:gs>
                      </a:gsLst>
                      <a:lin ang="612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526563708"/>
                  </a:ext>
                </a:extLst>
              </a:tr>
            </a:tbl>
          </a:graphicData>
        </a:graphic>
      </p:graphicFrame>
      <p:graphicFrame>
        <p:nvGraphicFramePr>
          <p:cNvPr id="18" name="Tableau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1366013"/>
              </p:ext>
            </p:extLst>
          </p:nvPr>
        </p:nvGraphicFramePr>
        <p:xfrm>
          <a:off x="9983079" y="4262454"/>
          <a:ext cx="1346835" cy="2072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46835">
                  <a:extLst>
                    <a:ext uri="{9D8B030D-6E8A-4147-A177-3AD203B41FA5}">
                      <a16:colId xmlns:a16="http://schemas.microsoft.com/office/drawing/2014/main" val="191106339"/>
                    </a:ext>
                  </a:extLst>
                </a:gridCol>
              </a:tblGrid>
              <a:tr h="4933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7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EXPERTS</a:t>
                      </a:r>
                      <a:endParaRPr lang="fr-FR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1251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gradFill>
                      <a:gsLst>
                        <a:gs pos="10000">
                          <a:schemeClr val="bg2">
                            <a:tint val="97000"/>
                            <a:hueMod val="92000"/>
                            <a:satMod val="169000"/>
                            <a:lumMod val="164000"/>
                          </a:schemeClr>
                        </a:gs>
                        <a:gs pos="100000">
                          <a:schemeClr val="bg2">
                            <a:shade val="96000"/>
                            <a:satMod val="120000"/>
                            <a:lumMod val="90000"/>
                          </a:schemeClr>
                        </a:gs>
                      </a:gsLst>
                      <a:lin ang="612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351684229"/>
                  </a:ext>
                </a:extLst>
              </a:tr>
              <a:tr h="493395">
                <a:tc>
                  <a:txBody>
                    <a:bodyPr/>
                    <a:lstStyle/>
                    <a:p>
                      <a:pPr marL="90170" algn="l"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Clr>
                          <a:srgbClr val="17365D"/>
                        </a:buClr>
                        <a:buFont typeface="Wingdings" panose="05000000000000000000" pitchFamily="2" charset="2"/>
                        <a:buChar char=""/>
                      </a:pPr>
                      <a:r>
                        <a:rPr lang="fr-FR" sz="900" dirty="0">
                          <a:effectLst/>
                        </a:rPr>
                        <a:t>EXPERTS    </a:t>
                      </a:r>
                      <a:r>
                        <a:rPr lang="fr-FR" sz="1200" dirty="0">
                          <a:effectLst/>
                        </a:rPr>
                        <a:t>1114</a:t>
                      </a:r>
                      <a:endParaRPr lang="fr-FR" sz="1100" dirty="0">
                        <a:effectLst/>
                      </a:endParaRPr>
                    </a:p>
                    <a:p>
                      <a:pPr marL="90170" algn="l">
                        <a:spcAft>
                          <a:spcPts val="0"/>
                        </a:spcAft>
                      </a:pPr>
                      <a:r>
                        <a:rPr lang="fr-FR" sz="2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Clr>
                          <a:srgbClr val="17365D"/>
                        </a:buClr>
                        <a:buFont typeface="Wingdings" panose="05000000000000000000" pitchFamily="2" charset="2"/>
                        <a:buChar char=""/>
                      </a:pPr>
                      <a:r>
                        <a:rPr lang="fr-FR" sz="900" dirty="0">
                          <a:effectLst/>
                        </a:rPr>
                        <a:t>COMMISSAIRES D’AVARIES    </a:t>
                      </a:r>
                      <a:r>
                        <a:rPr lang="fr-FR" sz="1200" dirty="0">
                          <a:effectLst/>
                        </a:rPr>
                        <a:t>114</a:t>
                      </a:r>
                      <a:endParaRPr lang="fr-FR" sz="11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 </a:t>
                      </a:r>
                      <a:endParaRPr lang="fr-FR" sz="1100" dirty="0">
                        <a:effectLst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Clr>
                          <a:srgbClr val="17365D"/>
                        </a:buClr>
                        <a:buFont typeface="Wingdings" panose="05000000000000000000" pitchFamily="2" charset="2"/>
                        <a:buChar char=""/>
                      </a:pPr>
                      <a:r>
                        <a:rPr lang="fr-FR" sz="900" dirty="0">
                          <a:effectLst/>
                        </a:rPr>
                        <a:t>ACTUAIRES    </a:t>
                      </a:r>
                      <a:r>
                        <a:rPr lang="fr-FR" sz="1200" dirty="0">
                          <a:effectLst/>
                        </a:rPr>
                        <a:t>23</a:t>
                      </a:r>
                      <a:endParaRPr lang="fr-FR" sz="11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 </a:t>
                      </a:r>
                      <a:endParaRPr lang="fr-FR" sz="11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gradFill>
                      <a:gsLst>
                        <a:gs pos="10000">
                          <a:schemeClr val="bg2">
                            <a:tint val="97000"/>
                            <a:hueMod val="92000"/>
                            <a:satMod val="169000"/>
                            <a:lumMod val="164000"/>
                          </a:schemeClr>
                        </a:gs>
                        <a:gs pos="100000">
                          <a:schemeClr val="bg2">
                            <a:shade val="96000"/>
                            <a:satMod val="120000"/>
                            <a:lumMod val="90000"/>
                          </a:schemeClr>
                        </a:gs>
                      </a:gsLst>
                      <a:lin ang="612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790792142"/>
                  </a:ext>
                </a:extLst>
              </a:tr>
            </a:tbl>
          </a:graphicData>
        </a:graphic>
      </p:graphicFrame>
      <p:graphicFrame>
        <p:nvGraphicFramePr>
          <p:cNvPr id="19" name="Tableau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8745587"/>
              </p:ext>
            </p:extLst>
          </p:nvPr>
        </p:nvGraphicFramePr>
        <p:xfrm>
          <a:off x="4173375" y="5251263"/>
          <a:ext cx="2730545" cy="1371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30545">
                  <a:extLst>
                    <a:ext uri="{9D8B030D-6E8A-4147-A177-3AD203B41FA5}">
                      <a16:colId xmlns:a16="http://schemas.microsoft.com/office/drawing/2014/main" val="3570390115"/>
                    </a:ext>
                  </a:extLst>
                </a:gridCol>
              </a:tblGrid>
              <a:tr h="2395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BUREAU CENTRAL DE TARIFICATION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gradFill>
                      <a:gsLst>
                        <a:gs pos="10000">
                          <a:schemeClr val="bg2">
                            <a:tint val="97000"/>
                            <a:hueMod val="92000"/>
                            <a:satMod val="169000"/>
                            <a:lumMod val="164000"/>
                          </a:schemeClr>
                        </a:gs>
                        <a:gs pos="100000">
                          <a:schemeClr val="bg2">
                            <a:shade val="96000"/>
                            <a:satMod val="120000"/>
                            <a:lumMod val="90000"/>
                          </a:schemeClr>
                        </a:gs>
                      </a:gsLst>
                      <a:lin ang="612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548634205"/>
                  </a:ext>
                </a:extLst>
              </a:tr>
              <a:tr h="2672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BUREAU </a:t>
                      </a:r>
                      <a:r>
                        <a:rPr lang="fr-FR" sz="1200" dirty="0">
                          <a:effectLst/>
                        </a:rPr>
                        <a:t>UNIFIE TUNISIEN D’AUTOMOBILE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gradFill>
                      <a:gsLst>
                        <a:gs pos="10000">
                          <a:schemeClr val="bg2">
                            <a:tint val="97000"/>
                            <a:hueMod val="92000"/>
                            <a:satMod val="169000"/>
                            <a:lumMod val="164000"/>
                          </a:schemeClr>
                        </a:gs>
                        <a:gs pos="100000">
                          <a:schemeClr val="bg2">
                            <a:shade val="96000"/>
                            <a:satMod val="120000"/>
                            <a:lumMod val="90000"/>
                          </a:schemeClr>
                        </a:gs>
                      </a:gsLst>
                      <a:lin ang="612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839377074"/>
                  </a:ext>
                </a:extLst>
              </a:tr>
              <a:tr h="3225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highlight>
                            <a:srgbClr val="FFFF00"/>
                          </a:highlight>
                        </a:rPr>
                        <a:t>L’UNION NATIONALE</a:t>
                      </a: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</a:rPr>
                        <a:t> DES </a:t>
                      </a:r>
                      <a:r>
                        <a:rPr lang="fr-FR" sz="1100" dirty="0">
                          <a:effectLst/>
                          <a:highlight>
                            <a:srgbClr val="FFFF00"/>
                          </a:highlight>
                        </a:rPr>
                        <a:t>MUTUELLES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gradFill>
                      <a:gsLst>
                        <a:gs pos="10000">
                          <a:schemeClr val="bg2">
                            <a:tint val="97000"/>
                            <a:hueMod val="92000"/>
                            <a:satMod val="169000"/>
                            <a:lumMod val="164000"/>
                          </a:schemeClr>
                        </a:gs>
                        <a:gs pos="100000">
                          <a:schemeClr val="bg2">
                            <a:shade val="96000"/>
                            <a:satMod val="120000"/>
                            <a:lumMod val="90000"/>
                          </a:schemeClr>
                        </a:gs>
                      </a:gsLst>
                      <a:lin ang="612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4728554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7267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leau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72253"/>
              </p:ext>
            </p:extLst>
          </p:nvPr>
        </p:nvGraphicFramePr>
        <p:xfrm>
          <a:off x="104775" y="266872"/>
          <a:ext cx="4076700" cy="2438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81100">
                  <a:extLst>
                    <a:ext uri="{9D8B030D-6E8A-4147-A177-3AD203B41FA5}">
                      <a16:colId xmlns:a16="http://schemas.microsoft.com/office/drawing/2014/main" val="1432976876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538411002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PRIMES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gradFill>
                      <a:gsLst>
                        <a:gs pos="10000">
                          <a:schemeClr val="bg2">
                            <a:tint val="97000"/>
                            <a:hueMod val="92000"/>
                            <a:satMod val="169000"/>
                            <a:lumMod val="164000"/>
                          </a:schemeClr>
                        </a:gs>
                        <a:gs pos="100000">
                          <a:schemeClr val="bg2">
                            <a:shade val="96000"/>
                            <a:satMod val="120000"/>
                            <a:lumMod val="90000"/>
                          </a:schemeClr>
                        </a:gs>
                      </a:gsLst>
                      <a:lin ang="612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gradFill>
                      <a:gsLst>
                        <a:gs pos="10000">
                          <a:schemeClr val="bg2">
                            <a:tint val="97000"/>
                            <a:hueMod val="92000"/>
                            <a:satMod val="169000"/>
                            <a:lumMod val="164000"/>
                          </a:schemeClr>
                        </a:gs>
                        <a:gs pos="100000">
                          <a:schemeClr val="bg2">
                            <a:shade val="96000"/>
                            <a:satMod val="120000"/>
                            <a:lumMod val="90000"/>
                          </a:schemeClr>
                        </a:gs>
                      </a:gsLst>
                      <a:lin ang="612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804013817"/>
                  </a:ext>
                </a:extLst>
              </a:tr>
              <a:tr h="47625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Taux de croissance annuel moyen (2010-2014)</a:t>
                      </a:r>
                      <a:endParaRPr lang="fr-FR" sz="1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200">
                          <a:effectLst/>
                        </a:rPr>
                        <a:t>9 %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gradFill>
                      <a:gsLst>
                        <a:gs pos="10000">
                          <a:schemeClr val="bg2">
                            <a:tint val="97000"/>
                            <a:hueMod val="92000"/>
                            <a:satMod val="169000"/>
                            <a:lumMod val="164000"/>
                          </a:schemeClr>
                        </a:gs>
                        <a:gs pos="100000">
                          <a:schemeClr val="bg2">
                            <a:shade val="96000"/>
                            <a:satMod val="120000"/>
                            <a:lumMod val="90000"/>
                          </a:schemeClr>
                        </a:gs>
                      </a:gsLst>
                      <a:lin ang="612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2389855"/>
                  </a:ext>
                </a:extLst>
              </a:tr>
              <a:tr h="795655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4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fr-FR" sz="1400" dirty="0">
                          <a:effectLst/>
                        </a:rPr>
                        <a:t>2013    ……………….</a:t>
                      </a:r>
                      <a:r>
                        <a:rPr lang="fr-FR" sz="1600" dirty="0">
                          <a:effectLst/>
                        </a:rPr>
                        <a:t>1 413   </a:t>
                      </a:r>
                      <a:r>
                        <a:rPr lang="fr-FR" sz="1400" dirty="0">
                          <a:effectLst/>
                        </a:rPr>
                        <a:t>MILLIONS DINARS</a:t>
                      </a:r>
                      <a:endParaRPr lang="fr-FR" sz="1100" dirty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fr-FR" sz="1400" dirty="0">
                          <a:effectLst/>
                        </a:rPr>
                        <a:t>2014    ……………….</a:t>
                      </a:r>
                      <a:r>
                        <a:rPr lang="fr-FR" sz="1800" dirty="0">
                          <a:effectLst/>
                        </a:rPr>
                        <a:t>1 556  </a:t>
                      </a:r>
                      <a:r>
                        <a:rPr lang="fr-FR" sz="1400" dirty="0">
                          <a:effectLst/>
                        </a:rPr>
                        <a:t>MILLIONS DINARS</a:t>
                      </a:r>
                      <a:endParaRPr lang="fr-FR" sz="1100" dirty="0">
                        <a:effectLst/>
                      </a:endParaRPr>
                    </a:p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Taux de croissance   </a:t>
                      </a:r>
                      <a:r>
                        <a:rPr lang="fr-FR" sz="2000" dirty="0">
                          <a:effectLst/>
                        </a:rPr>
                        <a:t>10,15 %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gradFill>
                      <a:gsLst>
                        <a:gs pos="10000">
                          <a:schemeClr val="bg2">
                            <a:tint val="97000"/>
                            <a:hueMod val="92000"/>
                            <a:satMod val="169000"/>
                            <a:lumMod val="164000"/>
                          </a:schemeClr>
                        </a:gs>
                        <a:gs pos="100000">
                          <a:schemeClr val="bg2">
                            <a:shade val="96000"/>
                            <a:satMod val="120000"/>
                            <a:lumMod val="90000"/>
                          </a:schemeClr>
                        </a:gs>
                      </a:gsLst>
                      <a:lin ang="612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3691398"/>
                  </a:ext>
                </a:extLst>
              </a:tr>
            </a:tbl>
          </a:graphicData>
        </a:graphic>
      </p:graphicFrame>
      <p:graphicFrame>
        <p:nvGraphicFramePr>
          <p:cNvPr id="19" name="Tableau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7014380"/>
              </p:ext>
            </p:extLst>
          </p:nvPr>
        </p:nvGraphicFramePr>
        <p:xfrm>
          <a:off x="6800761" y="178118"/>
          <a:ext cx="3227705" cy="1889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27705">
                  <a:extLst>
                    <a:ext uri="{9D8B030D-6E8A-4147-A177-3AD203B41FA5}">
                      <a16:colId xmlns:a16="http://schemas.microsoft.com/office/drawing/2014/main" val="3968243658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SINISTRES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gradFill flip="none" rotWithShape="1">
                      <a:gsLst>
                        <a:gs pos="0">
                          <a:schemeClr val="accent3">
                            <a:lumMod val="67000"/>
                          </a:schemeClr>
                        </a:gs>
                        <a:gs pos="48000">
                          <a:schemeClr val="accent3">
                            <a:lumMod val="97000"/>
                            <a:lumOff val="3000"/>
                          </a:schemeClr>
                        </a:gs>
                        <a:gs pos="100000">
                          <a:schemeClr val="accent3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861186498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840  MILLIONS DINARS en 2014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gradFill flip="none" rotWithShape="1">
                      <a:gsLst>
                        <a:gs pos="0">
                          <a:schemeClr val="accent3">
                            <a:lumMod val="67000"/>
                          </a:schemeClr>
                        </a:gs>
                        <a:gs pos="48000">
                          <a:schemeClr val="accent3">
                            <a:lumMod val="97000"/>
                            <a:lumOff val="3000"/>
                          </a:schemeClr>
                        </a:gs>
                        <a:gs pos="100000">
                          <a:schemeClr val="accent3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081256231"/>
                  </a:ext>
                </a:extLst>
              </a:tr>
              <a:tr h="8001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458 MILLIONS DINARS  /  AUTO    55 %</a:t>
                      </a:r>
                      <a:endParaRPr lang="fr-FR" sz="1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193 MILLIONS DINARS / </a:t>
                      </a:r>
                      <a:r>
                        <a:rPr lang="fr-FR" sz="1400" dirty="0">
                          <a:effectLst/>
                        </a:rPr>
                        <a:t>MALADIE </a:t>
                      </a:r>
                      <a:r>
                        <a:rPr lang="en-US" sz="1400" dirty="0">
                          <a:effectLst/>
                        </a:rPr>
                        <a:t>  23 % 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gradFill flip="none" rotWithShape="1">
                      <a:gsLst>
                        <a:gs pos="0">
                          <a:schemeClr val="accent3">
                            <a:lumMod val="67000"/>
                          </a:schemeClr>
                        </a:gs>
                        <a:gs pos="48000">
                          <a:schemeClr val="accent3">
                            <a:lumMod val="97000"/>
                            <a:lumOff val="3000"/>
                          </a:schemeClr>
                        </a:gs>
                        <a:gs pos="100000">
                          <a:schemeClr val="accent3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266254480"/>
                  </a:ext>
                </a:extLst>
              </a:tr>
            </a:tbl>
          </a:graphicData>
        </a:graphic>
      </p:graphicFrame>
      <p:graphicFrame>
        <p:nvGraphicFramePr>
          <p:cNvPr id="20" name="Graphique 19"/>
          <p:cNvGraphicFramePr/>
          <p:nvPr>
            <p:extLst>
              <p:ext uri="{D42A27DB-BD31-4B8C-83A1-F6EECF244321}">
                <p14:modId xmlns:p14="http://schemas.microsoft.com/office/powerpoint/2010/main" val="3365458709"/>
              </p:ext>
            </p:extLst>
          </p:nvPr>
        </p:nvGraphicFramePr>
        <p:xfrm>
          <a:off x="-75978" y="2976452"/>
          <a:ext cx="3752850" cy="2457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1" name="Tableau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055232"/>
              </p:ext>
            </p:extLst>
          </p:nvPr>
        </p:nvGraphicFramePr>
        <p:xfrm>
          <a:off x="3812777" y="2760363"/>
          <a:ext cx="2745105" cy="11906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45105">
                  <a:extLst>
                    <a:ext uri="{9D8B030D-6E8A-4147-A177-3AD203B41FA5}">
                      <a16:colId xmlns:a16="http://schemas.microsoft.com/office/drawing/2014/main" val="460669195"/>
                    </a:ext>
                  </a:extLst>
                </a:gridCol>
              </a:tblGrid>
              <a:tr h="50482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PROVISIONS</a:t>
                      </a:r>
                      <a:endParaRPr lang="fr-FR" sz="1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gradFill>
                      <a:gsLst>
                        <a:gs pos="0">
                          <a:schemeClr val="accent3">
                            <a:lumMod val="67000"/>
                          </a:schemeClr>
                        </a:gs>
                        <a:gs pos="48000">
                          <a:schemeClr val="accent3">
                            <a:lumMod val="97000"/>
                            <a:lumOff val="3000"/>
                          </a:schemeClr>
                        </a:gs>
                        <a:gs pos="100000">
                          <a:schemeClr val="accent3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667926979"/>
                  </a:ext>
                </a:extLst>
              </a:tr>
              <a:tr h="6242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Taux de couverture</a:t>
                      </a:r>
                      <a:endParaRPr lang="fr-FR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111,44 %</a:t>
                      </a:r>
                      <a:endParaRPr lang="fr-FR" sz="1100" dirty="0">
                        <a:effectLst/>
                      </a:endParaRPr>
                    </a:p>
                    <a:p>
                      <a:pPr algn="l"/>
                      <a:r>
                        <a:rPr lang="fr-FR" sz="1100" dirty="0">
                          <a:effectLst/>
                        </a:rPr>
                        <a:t>3 330 MILLIONS DINARS EN 2014 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>
                    <a:gradFill>
                      <a:gsLst>
                        <a:gs pos="0">
                          <a:schemeClr val="accent3">
                            <a:lumMod val="67000"/>
                          </a:schemeClr>
                        </a:gs>
                        <a:gs pos="48000">
                          <a:schemeClr val="accent3">
                            <a:lumMod val="97000"/>
                            <a:lumOff val="3000"/>
                          </a:schemeClr>
                        </a:gs>
                        <a:gs pos="100000">
                          <a:schemeClr val="accent3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893636026"/>
                  </a:ext>
                </a:extLst>
              </a:tr>
            </a:tbl>
          </a:graphicData>
        </a:graphic>
      </p:graphicFrame>
      <p:graphicFrame>
        <p:nvGraphicFramePr>
          <p:cNvPr id="22" name="Tableau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141928"/>
              </p:ext>
            </p:extLst>
          </p:nvPr>
        </p:nvGraphicFramePr>
        <p:xfrm>
          <a:off x="3812777" y="3972701"/>
          <a:ext cx="2621915" cy="487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21915">
                  <a:extLst>
                    <a:ext uri="{9D8B030D-6E8A-4147-A177-3AD203B41FA5}">
                      <a16:colId xmlns:a16="http://schemas.microsoft.com/office/drawing/2014/main" val="1242897072"/>
                    </a:ext>
                  </a:extLst>
                </a:gridCol>
              </a:tblGrid>
              <a:tr h="4673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PLACEMENTS</a:t>
                      </a:r>
                      <a:endParaRPr lang="fr-FR" sz="1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3 711 </a:t>
                      </a:r>
                      <a:r>
                        <a:rPr lang="en-US" sz="1200" dirty="0">
                          <a:effectLst/>
                        </a:rPr>
                        <a:t>MILLIONS DINARS EN 2014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gradFill>
                      <a:gsLst>
                        <a:gs pos="0">
                          <a:schemeClr val="accent3">
                            <a:lumMod val="67000"/>
                          </a:schemeClr>
                        </a:gs>
                        <a:gs pos="48000">
                          <a:schemeClr val="accent3">
                            <a:lumMod val="97000"/>
                            <a:lumOff val="3000"/>
                          </a:schemeClr>
                        </a:gs>
                        <a:gs pos="100000">
                          <a:schemeClr val="accent3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953136518"/>
                  </a:ext>
                </a:extLst>
              </a:tr>
            </a:tbl>
          </a:graphicData>
        </a:graphic>
      </p:graphicFrame>
      <p:graphicFrame>
        <p:nvGraphicFramePr>
          <p:cNvPr id="23" name="Tableau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2567758"/>
              </p:ext>
            </p:extLst>
          </p:nvPr>
        </p:nvGraphicFramePr>
        <p:xfrm>
          <a:off x="3812777" y="4632219"/>
          <a:ext cx="2294890" cy="5086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94890">
                  <a:extLst>
                    <a:ext uri="{9D8B030D-6E8A-4147-A177-3AD203B41FA5}">
                      <a16:colId xmlns:a16="http://schemas.microsoft.com/office/drawing/2014/main" val="636477303"/>
                    </a:ext>
                  </a:extLst>
                </a:gridCol>
              </a:tblGrid>
              <a:tr h="20701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Résultat</a:t>
                      </a:r>
                      <a:r>
                        <a:rPr lang="en-US" sz="1400">
                          <a:effectLst/>
                        </a:rPr>
                        <a:t> technique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gradFill>
                      <a:gsLst>
                        <a:gs pos="0">
                          <a:schemeClr val="accent3">
                            <a:lumMod val="67000"/>
                          </a:schemeClr>
                        </a:gs>
                        <a:gs pos="48000">
                          <a:schemeClr val="accent3">
                            <a:lumMod val="97000"/>
                            <a:lumOff val="3000"/>
                          </a:schemeClr>
                        </a:gs>
                        <a:gs pos="100000">
                          <a:schemeClr val="accent3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604617422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3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94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fr-FR" sz="1400" dirty="0">
                          <a:effectLst/>
                        </a:rPr>
                        <a:t>millions</a:t>
                      </a:r>
                      <a:r>
                        <a:rPr lang="en-US" sz="1400" dirty="0">
                          <a:effectLst/>
                        </a:rPr>
                        <a:t> dinars </a:t>
                      </a:r>
                      <a:r>
                        <a:rPr lang="en-US" sz="1400" dirty="0" err="1">
                          <a:effectLst/>
                        </a:rPr>
                        <a:t>en</a:t>
                      </a:r>
                      <a:r>
                        <a:rPr lang="en-US" sz="1400" dirty="0">
                          <a:effectLst/>
                        </a:rPr>
                        <a:t> 2014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gradFill>
                      <a:gsLst>
                        <a:gs pos="0">
                          <a:schemeClr val="accent3">
                            <a:lumMod val="67000"/>
                          </a:schemeClr>
                        </a:gs>
                        <a:gs pos="48000">
                          <a:schemeClr val="accent3">
                            <a:lumMod val="97000"/>
                            <a:lumOff val="3000"/>
                          </a:schemeClr>
                        </a:gs>
                        <a:gs pos="100000">
                          <a:schemeClr val="accent3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11650855"/>
                  </a:ext>
                </a:extLst>
              </a:tr>
            </a:tbl>
          </a:graphicData>
        </a:graphic>
      </p:graphicFrame>
      <p:graphicFrame>
        <p:nvGraphicFramePr>
          <p:cNvPr id="24" name="Tableau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8281550"/>
              </p:ext>
            </p:extLst>
          </p:nvPr>
        </p:nvGraphicFramePr>
        <p:xfrm>
          <a:off x="7304405" y="3153163"/>
          <a:ext cx="1931035" cy="15392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31035">
                  <a:extLst>
                    <a:ext uri="{9D8B030D-6E8A-4147-A177-3AD203B41FA5}">
                      <a16:colId xmlns:a16="http://schemas.microsoft.com/office/drawing/2014/main" val="1194376861"/>
                    </a:ext>
                  </a:extLst>
                </a:gridCol>
              </a:tblGrid>
              <a:tr h="4953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Taux</a:t>
                      </a:r>
                      <a:r>
                        <a:rPr lang="en-US" sz="1600">
                          <a:effectLst/>
                        </a:rPr>
                        <a:t> de </a:t>
                      </a:r>
                      <a:r>
                        <a:rPr lang="fr-FR" sz="1600">
                          <a:effectLst/>
                        </a:rPr>
                        <a:t>pénétration</a:t>
                      </a:r>
                      <a:endParaRPr lang="fr-FR" sz="1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300">
                          <a:effectLst/>
                        </a:rPr>
                        <a:t> </a:t>
                      </a:r>
                      <a:endParaRPr lang="fr-FR" sz="1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1.9 %    </a:t>
                      </a:r>
                      <a:r>
                        <a:rPr lang="fr-FR" sz="1200">
                          <a:effectLst/>
                        </a:rPr>
                        <a:t> en 2014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0396842"/>
                  </a:ext>
                </a:extLst>
              </a:tr>
              <a:tr h="3479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Densité</a:t>
                      </a:r>
                      <a:endParaRPr lang="fr-FR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142 dinars   en 2014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5063346"/>
                  </a:ext>
                </a:extLst>
              </a:tr>
            </a:tbl>
          </a:graphicData>
        </a:graphic>
      </p:graphicFrame>
      <p:graphicFrame>
        <p:nvGraphicFramePr>
          <p:cNvPr id="25" name="Tableau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1074032"/>
              </p:ext>
            </p:extLst>
          </p:nvPr>
        </p:nvGraphicFramePr>
        <p:xfrm>
          <a:off x="7304405" y="4729374"/>
          <a:ext cx="3014980" cy="8229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14980">
                  <a:extLst>
                    <a:ext uri="{9D8B030D-6E8A-4147-A177-3AD203B41FA5}">
                      <a16:colId xmlns:a16="http://schemas.microsoft.com/office/drawing/2014/main" val="1592335151"/>
                    </a:ext>
                  </a:extLst>
                </a:gridCol>
              </a:tblGrid>
              <a:tr h="2952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Fonds propres</a:t>
                      </a:r>
                      <a:endParaRPr lang="fr-FR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918 millions dinars  en 2014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52438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6699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Tableau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4864204"/>
              </p:ext>
            </p:extLst>
          </p:nvPr>
        </p:nvGraphicFramePr>
        <p:xfrm>
          <a:off x="651510" y="226932"/>
          <a:ext cx="5189220" cy="5098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89220">
                  <a:extLst>
                    <a:ext uri="{9D8B030D-6E8A-4147-A177-3AD203B41FA5}">
                      <a16:colId xmlns:a16="http://schemas.microsoft.com/office/drawing/2014/main" val="2454975630"/>
                    </a:ext>
                  </a:extLst>
                </a:gridCol>
              </a:tblGrid>
              <a:tr h="5098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Agents </a:t>
                      </a:r>
                      <a:r>
                        <a:rPr lang="fr-FR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d’assurances</a:t>
                      </a: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par </a:t>
                      </a:r>
                      <a:r>
                        <a:rPr lang="fr-FR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gouvernorat </a:t>
                      </a:r>
                      <a:r>
                        <a:rPr lang="fr-FR" sz="1600" b="1" dirty="0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/ </a:t>
                      </a:r>
                      <a:r>
                        <a:rPr lang="fr-FR" sz="18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969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gradFill>
                      <a:gsLst>
                        <a:gs pos="10000">
                          <a:schemeClr val="bg2">
                            <a:tint val="97000"/>
                            <a:hueMod val="92000"/>
                            <a:satMod val="169000"/>
                            <a:lumMod val="164000"/>
                          </a:schemeClr>
                        </a:gs>
                        <a:gs pos="100000">
                          <a:schemeClr val="bg2">
                            <a:shade val="96000"/>
                            <a:satMod val="120000"/>
                            <a:lumMod val="90000"/>
                          </a:schemeClr>
                        </a:gs>
                      </a:gsLst>
                      <a:lin ang="612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736862808"/>
                  </a:ext>
                </a:extLst>
              </a:tr>
            </a:tbl>
          </a:graphicData>
        </a:graphic>
      </p:graphicFrame>
      <p:graphicFrame>
        <p:nvGraphicFramePr>
          <p:cNvPr id="23" name="Graphique 22"/>
          <p:cNvGraphicFramePr/>
          <p:nvPr>
            <p:extLst>
              <p:ext uri="{D42A27DB-BD31-4B8C-83A1-F6EECF244321}">
                <p14:modId xmlns:p14="http://schemas.microsoft.com/office/powerpoint/2010/main" val="4177406801"/>
              </p:ext>
            </p:extLst>
          </p:nvPr>
        </p:nvGraphicFramePr>
        <p:xfrm>
          <a:off x="160020" y="736759"/>
          <a:ext cx="5680710" cy="2086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5" name="Tableau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9112122"/>
              </p:ext>
            </p:extLst>
          </p:nvPr>
        </p:nvGraphicFramePr>
        <p:xfrm>
          <a:off x="7213282" y="226932"/>
          <a:ext cx="4319587" cy="5098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19587">
                  <a:extLst>
                    <a:ext uri="{9D8B030D-6E8A-4147-A177-3AD203B41FA5}">
                      <a16:colId xmlns:a16="http://schemas.microsoft.com/office/drawing/2014/main" val="2454975630"/>
                    </a:ext>
                  </a:extLst>
                </a:gridCol>
              </a:tblGrid>
              <a:tr h="5098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Agents </a:t>
                      </a:r>
                      <a:r>
                        <a:rPr lang="fr-FR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d’assurances</a:t>
                      </a: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par </a:t>
                      </a:r>
                      <a:r>
                        <a:rPr lang="fr-FR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entreprise </a:t>
                      </a:r>
                      <a:r>
                        <a:rPr lang="fr-FR" sz="1600" b="1" dirty="0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/ </a:t>
                      </a:r>
                      <a:r>
                        <a:rPr lang="fr-FR" sz="18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969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gradFill>
                      <a:gsLst>
                        <a:gs pos="10000">
                          <a:schemeClr val="bg2">
                            <a:tint val="97000"/>
                            <a:hueMod val="92000"/>
                            <a:satMod val="169000"/>
                            <a:lumMod val="164000"/>
                          </a:schemeClr>
                        </a:gs>
                        <a:gs pos="100000">
                          <a:schemeClr val="bg2">
                            <a:shade val="96000"/>
                            <a:satMod val="120000"/>
                            <a:lumMod val="90000"/>
                          </a:schemeClr>
                        </a:gs>
                      </a:gsLst>
                      <a:lin ang="612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736862808"/>
                  </a:ext>
                </a:extLst>
              </a:tr>
            </a:tbl>
          </a:graphicData>
        </a:graphic>
      </p:graphicFrame>
      <p:graphicFrame>
        <p:nvGraphicFramePr>
          <p:cNvPr id="26" name="Graphique 25"/>
          <p:cNvGraphicFramePr/>
          <p:nvPr>
            <p:extLst>
              <p:ext uri="{D42A27DB-BD31-4B8C-83A1-F6EECF244321}">
                <p14:modId xmlns:p14="http://schemas.microsoft.com/office/powerpoint/2010/main" val="3217082855"/>
              </p:ext>
            </p:extLst>
          </p:nvPr>
        </p:nvGraphicFramePr>
        <p:xfrm>
          <a:off x="7213283" y="1003300"/>
          <a:ext cx="4319587" cy="2105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7" name="Tableau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7871046"/>
              </p:ext>
            </p:extLst>
          </p:nvPr>
        </p:nvGraphicFramePr>
        <p:xfrm>
          <a:off x="2223610" y="3719037"/>
          <a:ext cx="5605939" cy="3581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05939">
                  <a:extLst>
                    <a:ext uri="{9D8B030D-6E8A-4147-A177-3AD203B41FA5}">
                      <a16:colId xmlns:a16="http://schemas.microsoft.com/office/drawing/2014/main" val="2769135225"/>
                    </a:ext>
                  </a:extLst>
                </a:gridCol>
              </a:tblGrid>
              <a:tr h="3581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CHIFFRE D’AFFAIRES PAR RESEAU DE DISTRIBUTION EN 2014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gradFill>
                      <a:gsLst>
                        <a:gs pos="10000">
                          <a:schemeClr val="bg2">
                            <a:tint val="97000"/>
                            <a:hueMod val="92000"/>
                            <a:satMod val="169000"/>
                            <a:lumMod val="164000"/>
                          </a:schemeClr>
                        </a:gs>
                        <a:gs pos="100000">
                          <a:schemeClr val="bg2">
                            <a:shade val="96000"/>
                            <a:satMod val="120000"/>
                            <a:lumMod val="90000"/>
                          </a:schemeClr>
                        </a:gs>
                      </a:gsLst>
                      <a:lin ang="612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109673873"/>
                  </a:ext>
                </a:extLst>
              </a:tr>
            </a:tbl>
          </a:graphicData>
        </a:graphic>
      </p:graphicFrame>
      <p:graphicFrame>
        <p:nvGraphicFramePr>
          <p:cNvPr id="28" name="Graphique 27"/>
          <p:cNvGraphicFramePr/>
          <p:nvPr>
            <p:extLst>
              <p:ext uri="{D42A27DB-BD31-4B8C-83A1-F6EECF244321}">
                <p14:modId xmlns:p14="http://schemas.microsoft.com/office/powerpoint/2010/main" val="4059519181"/>
              </p:ext>
            </p:extLst>
          </p:nvPr>
        </p:nvGraphicFramePr>
        <p:xfrm>
          <a:off x="2223610" y="4163378"/>
          <a:ext cx="5605939" cy="2454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56131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1848201"/>
              </p:ext>
            </p:extLst>
          </p:nvPr>
        </p:nvGraphicFramePr>
        <p:xfrm>
          <a:off x="4064318" y="424021"/>
          <a:ext cx="2345690" cy="6407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45690">
                  <a:extLst>
                    <a:ext uri="{9D8B030D-6E8A-4147-A177-3AD203B41FA5}">
                      <a16:colId xmlns:a16="http://schemas.microsoft.com/office/drawing/2014/main" val="3352555940"/>
                    </a:ext>
                  </a:extLst>
                </a:gridCol>
              </a:tblGrid>
              <a:tr h="6407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FORMATION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4167409457"/>
                  </a:ext>
                </a:extLst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340306"/>
              </p:ext>
            </p:extLst>
          </p:nvPr>
        </p:nvGraphicFramePr>
        <p:xfrm>
          <a:off x="1088708" y="1834039"/>
          <a:ext cx="4191952" cy="1231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91952">
                  <a:extLst>
                    <a:ext uri="{9D8B030D-6E8A-4147-A177-3AD203B41FA5}">
                      <a16:colId xmlns:a16="http://schemas.microsoft.com/office/drawing/2014/main" val="4117828877"/>
                    </a:ext>
                  </a:extLst>
                </a:gridCol>
              </a:tblGrid>
              <a:tr h="33337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</a:rPr>
                        <a:t>INSTITUT AFRICAINE DES ASSURANCES</a:t>
                      </a:r>
                      <a:endParaRPr lang="fr-FR" sz="11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</a:rPr>
                        <a:t>I.A.A</a:t>
                      </a:r>
                      <a:endParaRPr lang="fr-FR" sz="1100" b="1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700" b="1" dirty="0">
                          <a:effectLst/>
                        </a:rPr>
                        <a:t> </a:t>
                      </a:r>
                      <a:endParaRPr lang="fr-F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gradFill>
                      <a:gsLst>
                        <a:gs pos="10000">
                          <a:schemeClr val="bg2">
                            <a:tint val="97000"/>
                            <a:hueMod val="92000"/>
                            <a:satMod val="169000"/>
                            <a:lumMod val="164000"/>
                          </a:schemeClr>
                        </a:gs>
                        <a:gs pos="100000">
                          <a:schemeClr val="bg2">
                            <a:shade val="96000"/>
                            <a:satMod val="120000"/>
                            <a:lumMod val="90000"/>
                          </a:schemeClr>
                        </a:gs>
                      </a:gsLst>
                      <a:lin ang="612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530087268"/>
                  </a:ext>
                </a:extLst>
              </a:tr>
              <a:tr h="3378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</a:rPr>
                        <a:t>STAR</a:t>
                      </a:r>
                      <a:endParaRPr lang="fr-F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gradFill>
                      <a:gsLst>
                        <a:gs pos="10000">
                          <a:schemeClr val="bg2">
                            <a:tint val="97000"/>
                            <a:hueMod val="92000"/>
                            <a:satMod val="169000"/>
                            <a:lumMod val="164000"/>
                          </a:schemeClr>
                        </a:gs>
                        <a:gs pos="100000">
                          <a:schemeClr val="bg2">
                            <a:shade val="96000"/>
                            <a:satMod val="120000"/>
                            <a:lumMod val="90000"/>
                          </a:schemeClr>
                        </a:gs>
                      </a:gsLst>
                      <a:lin ang="612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20155530"/>
                  </a:ext>
                </a:extLst>
              </a:tr>
              <a:tr h="3606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</a:rPr>
                        <a:t>1967</a:t>
                      </a:r>
                      <a:endParaRPr lang="fr-F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gradFill>
                      <a:gsLst>
                        <a:gs pos="10000">
                          <a:schemeClr val="bg2">
                            <a:tint val="97000"/>
                            <a:hueMod val="92000"/>
                            <a:satMod val="169000"/>
                            <a:lumMod val="164000"/>
                          </a:schemeClr>
                        </a:gs>
                        <a:gs pos="100000">
                          <a:schemeClr val="bg2">
                            <a:shade val="96000"/>
                            <a:satMod val="120000"/>
                            <a:lumMod val="90000"/>
                          </a:schemeClr>
                        </a:gs>
                      </a:gsLst>
                      <a:lin ang="612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107566232"/>
                  </a:ext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5550737"/>
              </p:ext>
            </p:extLst>
          </p:nvPr>
        </p:nvGraphicFramePr>
        <p:xfrm>
          <a:off x="5574748" y="1834039"/>
          <a:ext cx="5908510" cy="1231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1435">
                  <a:extLst>
                    <a:ext uri="{9D8B030D-6E8A-4147-A177-3AD203B41FA5}">
                      <a16:colId xmlns:a16="http://schemas.microsoft.com/office/drawing/2014/main" val="1665641325"/>
                    </a:ext>
                  </a:extLst>
                </a:gridCol>
                <a:gridCol w="5807075">
                  <a:extLst>
                    <a:ext uri="{9D8B030D-6E8A-4147-A177-3AD203B41FA5}">
                      <a16:colId xmlns:a16="http://schemas.microsoft.com/office/drawing/2014/main" val="3811038892"/>
                    </a:ext>
                  </a:extLst>
                </a:gridCol>
              </a:tblGrid>
              <a:tr h="49276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</a:rPr>
                        <a:t>INSTITUT DE FINANCEMENT DU DEVELOPPEMENT DU MAGHREB ARABE I.F.I.D</a:t>
                      </a:r>
                      <a:endParaRPr lang="fr-F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gradFill>
                      <a:gsLst>
                        <a:gs pos="10000">
                          <a:schemeClr val="bg2">
                            <a:tint val="97000"/>
                            <a:hueMod val="92000"/>
                            <a:satMod val="169000"/>
                            <a:lumMod val="164000"/>
                          </a:schemeClr>
                        </a:gs>
                        <a:gs pos="100000">
                          <a:schemeClr val="bg2">
                            <a:shade val="96000"/>
                            <a:satMod val="120000"/>
                            <a:lumMod val="90000"/>
                          </a:schemeClr>
                        </a:gs>
                      </a:gsLst>
                      <a:lin ang="612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9150071"/>
                  </a:ext>
                </a:extLst>
              </a:tr>
              <a:tr h="3519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>
                          <a:effectLst/>
                        </a:rPr>
                        <a:t> </a:t>
                      </a:r>
                      <a:endParaRPr lang="fr-FR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gradFill>
                      <a:gsLst>
                        <a:gs pos="10000">
                          <a:schemeClr val="bg2">
                            <a:tint val="97000"/>
                            <a:hueMod val="92000"/>
                            <a:satMod val="169000"/>
                            <a:lumMod val="164000"/>
                          </a:schemeClr>
                        </a:gs>
                        <a:gs pos="100000">
                          <a:schemeClr val="bg2">
                            <a:shade val="96000"/>
                            <a:satMod val="120000"/>
                            <a:lumMod val="90000"/>
                          </a:schemeClr>
                        </a:gs>
                      </a:gsLst>
                      <a:lin ang="612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>
                          <a:effectLst/>
                        </a:rPr>
                        <a:t>TUNISIE &amp; ALGERIE</a:t>
                      </a:r>
                      <a:endParaRPr lang="fr-FR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gradFill>
                      <a:gsLst>
                        <a:gs pos="10000">
                          <a:schemeClr val="bg2">
                            <a:tint val="97000"/>
                            <a:hueMod val="92000"/>
                            <a:satMod val="169000"/>
                            <a:lumMod val="164000"/>
                          </a:schemeClr>
                        </a:gs>
                        <a:gs pos="100000">
                          <a:schemeClr val="bg2">
                            <a:shade val="96000"/>
                            <a:satMod val="120000"/>
                            <a:lumMod val="90000"/>
                          </a:schemeClr>
                        </a:gs>
                      </a:gsLst>
                      <a:lin ang="612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846572887"/>
                  </a:ext>
                </a:extLst>
              </a:tr>
              <a:tr h="3871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>
                          <a:effectLst/>
                        </a:rPr>
                        <a:t> </a:t>
                      </a:r>
                      <a:endParaRPr lang="fr-FR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gradFill>
                      <a:gsLst>
                        <a:gs pos="10000">
                          <a:schemeClr val="bg2">
                            <a:tint val="97000"/>
                            <a:hueMod val="92000"/>
                            <a:satMod val="169000"/>
                            <a:lumMod val="164000"/>
                          </a:schemeClr>
                        </a:gs>
                        <a:gs pos="100000">
                          <a:schemeClr val="bg2">
                            <a:shade val="96000"/>
                            <a:satMod val="120000"/>
                            <a:lumMod val="90000"/>
                          </a:schemeClr>
                        </a:gs>
                      </a:gsLst>
                      <a:lin ang="612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200" b="1" dirty="0">
                          <a:effectLst/>
                        </a:rPr>
                        <a:t>1981</a:t>
                      </a:r>
                      <a:endParaRPr lang="fr-F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gradFill>
                      <a:gsLst>
                        <a:gs pos="10000">
                          <a:schemeClr val="bg2">
                            <a:tint val="97000"/>
                            <a:hueMod val="92000"/>
                            <a:satMod val="169000"/>
                            <a:lumMod val="164000"/>
                          </a:schemeClr>
                        </a:gs>
                        <a:gs pos="100000">
                          <a:schemeClr val="bg2">
                            <a:shade val="96000"/>
                            <a:satMod val="120000"/>
                            <a:lumMod val="90000"/>
                          </a:schemeClr>
                        </a:gs>
                      </a:gsLst>
                      <a:lin ang="612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107617366"/>
                  </a:ext>
                </a:extLst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0176402"/>
              </p:ext>
            </p:extLst>
          </p:nvPr>
        </p:nvGraphicFramePr>
        <p:xfrm>
          <a:off x="2379345" y="3694589"/>
          <a:ext cx="5715635" cy="1407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15635">
                  <a:extLst>
                    <a:ext uri="{9D8B030D-6E8A-4147-A177-3AD203B41FA5}">
                      <a16:colId xmlns:a16="http://schemas.microsoft.com/office/drawing/2014/main" val="3203830378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</a:rPr>
                        <a:t>CENTRE TECHNIQUE DE FORMATION EN ASSURANCE C.T.F.A</a:t>
                      </a:r>
                      <a:endParaRPr lang="fr-F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gradFill>
                      <a:gsLst>
                        <a:gs pos="10000">
                          <a:schemeClr val="bg2">
                            <a:tint val="97000"/>
                            <a:hueMod val="92000"/>
                            <a:satMod val="169000"/>
                            <a:lumMod val="164000"/>
                          </a:schemeClr>
                        </a:gs>
                        <a:gs pos="100000">
                          <a:schemeClr val="bg2">
                            <a:shade val="96000"/>
                            <a:satMod val="120000"/>
                            <a:lumMod val="90000"/>
                          </a:schemeClr>
                        </a:gs>
                      </a:gsLst>
                      <a:lin ang="612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439008567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200" b="1">
                          <a:effectLst/>
                        </a:rPr>
                        <a:t>FTUSA</a:t>
                      </a:r>
                      <a:endParaRPr lang="fr-FR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gradFill>
                      <a:gsLst>
                        <a:gs pos="10000">
                          <a:schemeClr val="bg2">
                            <a:tint val="97000"/>
                            <a:hueMod val="92000"/>
                            <a:satMod val="169000"/>
                            <a:lumMod val="164000"/>
                          </a:schemeClr>
                        </a:gs>
                        <a:gs pos="100000">
                          <a:schemeClr val="bg2">
                            <a:shade val="96000"/>
                            <a:satMod val="120000"/>
                            <a:lumMod val="90000"/>
                          </a:schemeClr>
                        </a:gs>
                      </a:gsLst>
                      <a:lin ang="612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278767556"/>
                  </a:ext>
                </a:extLst>
              </a:tr>
              <a:tr h="5232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</a:rPr>
                        <a:t>1999</a:t>
                      </a:r>
                      <a:endParaRPr lang="fr-F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gradFill>
                      <a:gsLst>
                        <a:gs pos="10000">
                          <a:schemeClr val="bg2">
                            <a:tint val="97000"/>
                            <a:hueMod val="92000"/>
                            <a:satMod val="169000"/>
                            <a:lumMod val="164000"/>
                          </a:schemeClr>
                        </a:gs>
                        <a:gs pos="100000">
                          <a:schemeClr val="bg2">
                            <a:shade val="96000"/>
                            <a:satMod val="120000"/>
                            <a:lumMod val="90000"/>
                          </a:schemeClr>
                        </a:gs>
                      </a:gsLst>
                      <a:lin ang="612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4090041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62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2713991"/>
              </p:ext>
            </p:extLst>
          </p:nvPr>
        </p:nvGraphicFramePr>
        <p:xfrm>
          <a:off x="4715828" y="675481"/>
          <a:ext cx="2345690" cy="6407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45690">
                  <a:extLst>
                    <a:ext uri="{9D8B030D-6E8A-4147-A177-3AD203B41FA5}">
                      <a16:colId xmlns:a16="http://schemas.microsoft.com/office/drawing/2014/main" val="451595449"/>
                    </a:ext>
                  </a:extLst>
                </a:gridCol>
              </a:tblGrid>
              <a:tr h="6407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</a:rPr>
                        <a:t>EMPLOIS</a:t>
                      </a:r>
                      <a:endParaRPr lang="fr-F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3607844794"/>
                  </a:ext>
                </a:extLst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8514517"/>
              </p:ext>
            </p:extLst>
          </p:nvPr>
        </p:nvGraphicFramePr>
        <p:xfrm>
          <a:off x="2273618" y="1529239"/>
          <a:ext cx="6795770" cy="10363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95770">
                  <a:extLst>
                    <a:ext uri="{9D8B030D-6E8A-4147-A177-3AD203B41FA5}">
                      <a16:colId xmlns:a16="http://schemas.microsoft.com/office/drawing/2014/main" val="2007457779"/>
                    </a:ext>
                  </a:extLst>
                </a:gridCol>
              </a:tblGrid>
              <a:tr h="6667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dirty="0" err="1">
                          <a:effectLst/>
                        </a:rPr>
                        <a:t>Nbre</a:t>
                      </a:r>
                      <a:r>
                        <a:rPr lang="fr-FR" sz="2000" dirty="0">
                          <a:effectLst/>
                        </a:rPr>
                        <a:t> DES EMPLOYES DANS LE SECTEUR D’ASSURANCES</a:t>
                      </a:r>
                      <a:endParaRPr lang="fr-FR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4800" dirty="0">
                          <a:effectLst/>
                        </a:rPr>
                        <a:t>9 242</a:t>
                      </a:r>
                      <a:r>
                        <a:rPr lang="fr-FR" sz="2800" dirty="0">
                          <a:effectLst/>
                        </a:rPr>
                        <a:t>  </a:t>
                      </a:r>
                      <a:r>
                        <a:rPr lang="fr-FR" sz="2000" dirty="0">
                          <a:effectLst/>
                        </a:rPr>
                        <a:t>en 2014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gradFill>
                      <a:gsLst>
                        <a:gs pos="10000">
                          <a:schemeClr val="bg2">
                            <a:tint val="97000"/>
                            <a:hueMod val="92000"/>
                            <a:satMod val="169000"/>
                            <a:lumMod val="164000"/>
                          </a:schemeClr>
                        </a:gs>
                        <a:gs pos="100000">
                          <a:schemeClr val="bg2">
                            <a:shade val="96000"/>
                            <a:satMod val="120000"/>
                            <a:lumMod val="90000"/>
                          </a:schemeClr>
                        </a:gs>
                      </a:gsLst>
                      <a:lin ang="612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743061981"/>
                  </a:ext>
                </a:extLst>
              </a:tr>
            </a:tbl>
          </a:graphicData>
        </a:graphic>
      </p:graphicFrame>
      <p:graphicFrame>
        <p:nvGraphicFramePr>
          <p:cNvPr id="6" name="Graphique 5"/>
          <p:cNvGraphicFramePr/>
          <p:nvPr>
            <p:extLst>
              <p:ext uri="{D42A27DB-BD31-4B8C-83A1-F6EECF244321}">
                <p14:modId xmlns:p14="http://schemas.microsoft.com/office/powerpoint/2010/main" val="3569110707"/>
              </p:ext>
            </p:extLst>
          </p:nvPr>
        </p:nvGraphicFramePr>
        <p:xfrm>
          <a:off x="3177858" y="3083402"/>
          <a:ext cx="523875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290501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6595406"/>
              </p:ext>
            </p:extLst>
          </p:nvPr>
        </p:nvGraphicFramePr>
        <p:xfrm>
          <a:off x="4494848" y="611029"/>
          <a:ext cx="2147570" cy="4038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47570">
                  <a:extLst>
                    <a:ext uri="{9D8B030D-6E8A-4147-A177-3AD203B41FA5}">
                      <a16:colId xmlns:a16="http://schemas.microsoft.com/office/drawing/2014/main" val="2827607488"/>
                    </a:ext>
                  </a:extLst>
                </a:gridCol>
              </a:tblGrid>
              <a:tr h="4038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B.U.A.T  en 2014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907203584"/>
                  </a:ext>
                </a:extLst>
              </a:tr>
            </a:tbl>
          </a:graphicData>
        </a:graphic>
      </p:graphicFrame>
      <p:graphicFrame>
        <p:nvGraphicFramePr>
          <p:cNvPr id="5" name="Graphique 4"/>
          <p:cNvGraphicFramePr/>
          <p:nvPr>
            <p:extLst>
              <p:ext uri="{D42A27DB-BD31-4B8C-83A1-F6EECF244321}">
                <p14:modId xmlns:p14="http://schemas.microsoft.com/office/powerpoint/2010/main" val="2810904324"/>
              </p:ext>
            </p:extLst>
          </p:nvPr>
        </p:nvGraphicFramePr>
        <p:xfrm>
          <a:off x="651510" y="1701165"/>
          <a:ext cx="4191000" cy="2724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746386"/>
              </p:ext>
            </p:extLst>
          </p:nvPr>
        </p:nvGraphicFramePr>
        <p:xfrm>
          <a:off x="4842510" y="1733550"/>
          <a:ext cx="7067549" cy="25083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7367">
                  <a:extLst>
                    <a:ext uri="{9D8B030D-6E8A-4147-A177-3AD203B41FA5}">
                      <a16:colId xmlns:a16="http://schemas.microsoft.com/office/drawing/2014/main" val="3101432665"/>
                    </a:ext>
                  </a:extLst>
                </a:gridCol>
                <a:gridCol w="1324126">
                  <a:extLst>
                    <a:ext uri="{9D8B030D-6E8A-4147-A177-3AD203B41FA5}">
                      <a16:colId xmlns:a16="http://schemas.microsoft.com/office/drawing/2014/main" val="969717294"/>
                    </a:ext>
                  </a:extLst>
                </a:gridCol>
                <a:gridCol w="2422807">
                  <a:extLst>
                    <a:ext uri="{9D8B030D-6E8A-4147-A177-3AD203B41FA5}">
                      <a16:colId xmlns:a16="http://schemas.microsoft.com/office/drawing/2014/main" val="920300831"/>
                    </a:ext>
                  </a:extLst>
                </a:gridCol>
                <a:gridCol w="1472147">
                  <a:extLst>
                    <a:ext uri="{9D8B030D-6E8A-4147-A177-3AD203B41FA5}">
                      <a16:colId xmlns:a16="http://schemas.microsoft.com/office/drawing/2014/main" val="3307660634"/>
                    </a:ext>
                  </a:extLst>
                </a:gridCol>
                <a:gridCol w="1671102">
                  <a:extLst>
                    <a:ext uri="{9D8B030D-6E8A-4147-A177-3AD203B41FA5}">
                      <a16:colId xmlns:a16="http://schemas.microsoft.com/office/drawing/2014/main" val="2108797806"/>
                    </a:ext>
                  </a:extLst>
                </a:gridCol>
              </a:tblGrid>
              <a:tr h="9909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 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 grid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TOTAL SERVICES 2014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9186915"/>
                  </a:ext>
                </a:extLst>
              </a:tr>
              <a:tr h="284182">
                <a:tc grid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CARTE VERTE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2.4 MILLIONS DINARS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3353273"/>
                  </a:ext>
                </a:extLst>
              </a:tr>
              <a:tr h="312601"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TRANSFERT  CARTE ORANGE EN 2014</a:t>
                      </a:r>
                    </a:p>
                  </a:txBody>
                  <a:tcPr marL="44450" marR="4445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CARTE ORANGE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1.5 MILLIONS DINARS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9748828"/>
                  </a:ext>
                </a:extLst>
              </a:tr>
              <a:tr h="473637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LYBIE</a:t>
                      </a:r>
                    </a:p>
                  </a:txBody>
                  <a:tcPr marL="44450" marR="4445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fr-F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0.6</a:t>
                      </a:r>
                      <a:r>
                        <a:rPr lang="fr-F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MILLIONS DINARS</a:t>
                      </a:r>
                    </a:p>
                  </a:txBody>
                  <a:tcPr marL="44450" marR="4445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5247404"/>
                  </a:ext>
                </a:extLst>
              </a:tr>
              <a:tr h="663092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ALGERIE</a:t>
                      </a:r>
                    </a:p>
                  </a:txBody>
                  <a:tcPr marL="44450" marR="4445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fr-F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0.8</a:t>
                      </a:r>
                      <a:r>
                        <a:rPr lang="fr-F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MILLIONS DINARS</a:t>
                      </a:r>
                    </a:p>
                  </a:txBody>
                  <a:tcPr marL="44450" marR="4445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74625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36418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20408" y="523994"/>
            <a:ext cx="3864584" cy="36933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ASSURANCE DANS LE MONDE EN 2014</a:t>
            </a:r>
            <a:endParaRPr lang="fr-FR" dirty="0">
              <a:solidFill>
                <a:schemeClr val="bg2"/>
              </a:solidFill>
            </a:endParaRP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7704465"/>
              </p:ext>
            </p:extLst>
          </p:nvPr>
        </p:nvGraphicFramePr>
        <p:xfrm>
          <a:off x="254635" y="1043781"/>
          <a:ext cx="6031865" cy="15576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59210">
                  <a:extLst>
                    <a:ext uri="{9D8B030D-6E8A-4147-A177-3AD203B41FA5}">
                      <a16:colId xmlns:a16="http://schemas.microsoft.com/office/drawing/2014/main" val="1926400395"/>
                    </a:ext>
                  </a:extLst>
                </a:gridCol>
                <a:gridCol w="1372655">
                  <a:extLst>
                    <a:ext uri="{9D8B030D-6E8A-4147-A177-3AD203B41FA5}">
                      <a16:colId xmlns:a16="http://schemas.microsoft.com/office/drawing/2014/main" val="3566610707"/>
                    </a:ext>
                  </a:extLst>
                </a:gridCol>
              </a:tblGrid>
              <a:tr h="3759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4.8 </a:t>
                      </a:r>
                      <a:r>
                        <a:rPr lang="fr-FR" sz="2200">
                          <a:effectLst/>
                        </a:rPr>
                        <a:t>MILLIARDS DOLLARS</a:t>
                      </a:r>
                      <a:endParaRPr lang="fr-FR" sz="1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200">
                          <a:effectLst/>
                        </a:rPr>
                        <a:t>AUG° </a:t>
                      </a:r>
                      <a:r>
                        <a:rPr lang="fr-FR" sz="2400">
                          <a:effectLst/>
                        </a:rPr>
                        <a:t>4 %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gradFill>
                      <a:gsLst>
                        <a:gs pos="10000">
                          <a:schemeClr val="bg2">
                            <a:tint val="97000"/>
                            <a:hueMod val="92000"/>
                            <a:satMod val="169000"/>
                            <a:lumMod val="164000"/>
                          </a:schemeClr>
                        </a:gs>
                        <a:gs pos="100000">
                          <a:schemeClr val="bg2">
                            <a:shade val="96000"/>
                            <a:satMod val="120000"/>
                            <a:lumMod val="90000"/>
                          </a:schemeClr>
                        </a:gs>
                      </a:gsLst>
                      <a:lin ang="612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gradFill>
                      <a:gsLst>
                        <a:gs pos="10000">
                          <a:schemeClr val="bg2">
                            <a:tint val="97000"/>
                            <a:hueMod val="92000"/>
                            <a:satMod val="169000"/>
                            <a:lumMod val="164000"/>
                          </a:schemeClr>
                        </a:gs>
                        <a:gs pos="100000">
                          <a:schemeClr val="bg2">
                            <a:shade val="96000"/>
                            <a:satMod val="120000"/>
                            <a:lumMod val="90000"/>
                          </a:schemeClr>
                        </a:gs>
                      </a:gsLst>
                      <a:lin ang="612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722959396"/>
                  </a:ext>
                </a:extLst>
              </a:tr>
              <a:tr h="460375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VIE  55 %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gradFill>
                      <a:gsLst>
                        <a:gs pos="10000">
                          <a:schemeClr val="bg2">
                            <a:tint val="97000"/>
                            <a:hueMod val="92000"/>
                            <a:satMod val="169000"/>
                            <a:lumMod val="164000"/>
                          </a:schemeClr>
                        </a:gs>
                        <a:gs pos="100000">
                          <a:schemeClr val="bg2">
                            <a:shade val="96000"/>
                            <a:satMod val="120000"/>
                            <a:lumMod val="90000"/>
                          </a:schemeClr>
                        </a:gs>
                      </a:gsLst>
                      <a:lin ang="612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05945"/>
                  </a:ext>
                </a:extLst>
              </a:tr>
              <a:tr h="34671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NON VIE 45 %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gradFill>
                      <a:gsLst>
                        <a:gs pos="10000">
                          <a:schemeClr val="bg2">
                            <a:tint val="97000"/>
                            <a:hueMod val="92000"/>
                            <a:satMod val="169000"/>
                            <a:lumMod val="164000"/>
                          </a:schemeClr>
                        </a:gs>
                        <a:gs pos="100000">
                          <a:schemeClr val="bg2">
                            <a:shade val="96000"/>
                            <a:satMod val="120000"/>
                            <a:lumMod val="90000"/>
                          </a:schemeClr>
                        </a:gs>
                      </a:gsLst>
                      <a:lin ang="612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5490438"/>
                  </a:ext>
                </a:extLst>
              </a:tr>
            </a:tbl>
          </a:graphicData>
        </a:graphic>
      </p:graphicFrame>
      <p:graphicFrame>
        <p:nvGraphicFramePr>
          <p:cNvPr id="9" name="Graphique 8"/>
          <p:cNvGraphicFramePr/>
          <p:nvPr>
            <p:extLst>
              <p:ext uri="{D42A27DB-BD31-4B8C-83A1-F6EECF244321}">
                <p14:modId xmlns:p14="http://schemas.microsoft.com/office/powerpoint/2010/main" val="4030682411"/>
              </p:ext>
            </p:extLst>
          </p:nvPr>
        </p:nvGraphicFramePr>
        <p:xfrm>
          <a:off x="7475220" y="2457450"/>
          <a:ext cx="3463607" cy="2343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4868995"/>
              </p:ext>
            </p:extLst>
          </p:nvPr>
        </p:nvGraphicFramePr>
        <p:xfrm>
          <a:off x="7298055" y="1949926"/>
          <a:ext cx="3640772" cy="2743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40772">
                  <a:extLst>
                    <a:ext uri="{9D8B030D-6E8A-4147-A177-3AD203B41FA5}">
                      <a16:colId xmlns:a16="http://schemas.microsoft.com/office/drawing/2014/main" val="224605222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bg2"/>
                          </a:solidFill>
                          <a:effectLst/>
                        </a:rPr>
                        <a:t>PART DU CA PAR CONTINENT</a:t>
                      </a:r>
                      <a:endParaRPr lang="fr-FR" sz="11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086337259"/>
                  </a:ext>
                </a:extLst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9025720"/>
              </p:ext>
            </p:extLst>
          </p:nvPr>
        </p:nvGraphicFramePr>
        <p:xfrm>
          <a:off x="483553" y="3170396"/>
          <a:ext cx="1574800" cy="1866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64540">
                  <a:extLst>
                    <a:ext uri="{9D8B030D-6E8A-4147-A177-3AD203B41FA5}">
                      <a16:colId xmlns:a16="http://schemas.microsoft.com/office/drawing/2014/main" val="4061326180"/>
                    </a:ext>
                  </a:extLst>
                </a:gridCol>
                <a:gridCol w="810260">
                  <a:extLst>
                    <a:ext uri="{9D8B030D-6E8A-4147-A177-3AD203B41FA5}">
                      <a16:colId xmlns:a16="http://schemas.microsoft.com/office/drawing/2014/main" val="2232648800"/>
                    </a:ext>
                  </a:extLst>
                </a:gridCol>
              </a:tblGrid>
              <a:tr h="30480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TOP 5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0760567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USA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30%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3574360308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JAP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10%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13357025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GB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7%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4081467223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FR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6%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171898994"/>
                  </a:ext>
                </a:extLst>
              </a:tr>
              <a:tr h="1333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GER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5%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492733399"/>
                  </a:ext>
                </a:extLst>
              </a:tr>
            </a:tbl>
          </a:graphicData>
        </a:graphic>
      </p:graphicFrame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5126752"/>
              </p:ext>
            </p:extLst>
          </p:nvPr>
        </p:nvGraphicFramePr>
        <p:xfrm>
          <a:off x="2171700" y="3491388"/>
          <a:ext cx="4594859" cy="12249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1263">
                  <a:extLst>
                    <a:ext uri="{9D8B030D-6E8A-4147-A177-3AD203B41FA5}">
                      <a16:colId xmlns:a16="http://schemas.microsoft.com/office/drawing/2014/main" val="3568396359"/>
                    </a:ext>
                  </a:extLst>
                </a:gridCol>
                <a:gridCol w="943015">
                  <a:extLst>
                    <a:ext uri="{9D8B030D-6E8A-4147-A177-3AD203B41FA5}">
                      <a16:colId xmlns:a16="http://schemas.microsoft.com/office/drawing/2014/main" val="1811674199"/>
                    </a:ext>
                  </a:extLst>
                </a:gridCol>
                <a:gridCol w="793284">
                  <a:extLst>
                    <a:ext uri="{9D8B030D-6E8A-4147-A177-3AD203B41FA5}">
                      <a16:colId xmlns:a16="http://schemas.microsoft.com/office/drawing/2014/main" val="2582150444"/>
                    </a:ext>
                  </a:extLst>
                </a:gridCol>
                <a:gridCol w="1000604">
                  <a:extLst>
                    <a:ext uri="{9D8B030D-6E8A-4147-A177-3AD203B41FA5}">
                      <a16:colId xmlns:a16="http://schemas.microsoft.com/office/drawing/2014/main" val="3509721006"/>
                    </a:ext>
                  </a:extLst>
                </a:gridCol>
                <a:gridCol w="956693">
                  <a:extLst>
                    <a:ext uri="{9D8B030D-6E8A-4147-A177-3AD203B41FA5}">
                      <a16:colId xmlns:a16="http://schemas.microsoft.com/office/drawing/2014/main" val="3901252268"/>
                    </a:ext>
                  </a:extLst>
                </a:gridCol>
              </a:tblGrid>
              <a:tr h="314325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PART PAYS AFRICAINS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252756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AF.SUD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MAROC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EGYPT.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ALGERIE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TUNISIE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3063584043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1.03%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0.07%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0.04%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0.03%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0.02%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10556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38359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5453452"/>
              </p:ext>
            </p:extLst>
          </p:nvPr>
        </p:nvGraphicFramePr>
        <p:xfrm>
          <a:off x="1559243" y="527209"/>
          <a:ext cx="1847850" cy="457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47850">
                  <a:extLst>
                    <a:ext uri="{9D8B030D-6E8A-4147-A177-3AD203B41FA5}">
                      <a16:colId xmlns:a16="http://schemas.microsoft.com/office/drawing/2014/main" val="309954794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FISCALITE  2014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3930101941"/>
                  </a:ext>
                </a:extLst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2479739"/>
              </p:ext>
            </p:extLst>
          </p:nvPr>
        </p:nvGraphicFramePr>
        <p:xfrm>
          <a:off x="4292600" y="527209"/>
          <a:ext cx="4905375" cy="487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05375">
                  <a:extLst>
                    <a:ext uri="{9D8B030D-6E8A-4147-A177-3AD203B41FA5}">
                      <a16:colId xmlns:a16="http://schemas.microsoft.com/office/drawing/2014/main" val="1980895475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PARTICIPATION DES ENTREPRISES D’ASSURANCES</a:t>
                      </a:r>
                      <a:endParaRPr lang="fr-FR" sz="1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 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417338310"/>
                  </a:ext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4006995"/>
              </p:ext>
            </p:extLst>
          </p:nvPr>
        </p:nvGraphicFramePr>
        <p:xfrm>
          <a:off x="975678" y="1643539"/>
          <a:ext cx="3014980" cy="12039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14980">
                  <a:extLst>
                    <a:ext uri="{9D8B030D-6E8A-4147-A177-3AD203B41FA5}">
                      <a16:colId xmlns:a16="http://schemas.microsoft.com/office/drawing/2014/main" val="340826944"/>
                    </a:ext>
                  </a:extLst>
                </a:gridCol>
              </a:tblGrid>
              <a:tr h="7239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TAXE UNIQUE</a:t>
                      </a:r>
                      <a:endParaRPr lang="fr-FR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3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3600" dirty="0">
                          <a:effectLst/>
                        </a:rPr>
                        <a:t>112</a:t>
                      </a:r>
                      <a:r>
                        <a:rPr lang="fr-FR" sz="2000" dirty="0">
                          <a:effectLst/>
                        </a:rPr>
                        <a:t>  MILLIONS DINARS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gradFill>
                      <a:gsLst>
                        <a:gs pos="10000">
                          <a:schemeClr val="bg2">
                            <a:tint val="97000"/>
                            <a:hueMod val="92000"/>
                            <a:satMod val="169000"/>
                            <a:lumMod val="164000"/>
                          </a:schemeClr>
                        </a:gs>
                        <a:gs pos="100000">
                          <a:schemeClr val="bg2">
                            <a:shade val="96000"/>
                            <a:satMod val="120000"/>
                            <a:lumMod val="90000"/>
                          </a:schemeClr>
                        </a:gs>
                      </a:gsLst>
                      <a:lin ang="612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901805169"/>
                  </a:ext>
                </a:extLst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794460"/>
              </p:ext>
            </p:extLst>
          </p:nvPr>
        </p:nvGraphicFramePr>
        <p:xfrm>
          <a:off x="4202430" y="1643539"/>
          <a:ext cx="4995545" cy="12039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95545">
                  <a:extLst>
                    <a:ext uri="{9D8B030D-6E8A-4147-A177-3AD203B41FA5}">
                      <a16:colId xmlns:a16="http://schemas.microsoft.com/office/drawing/2014/main" val="1482337980"/>
                    </a:ext>
                  </a:extLst>
                </a:gridCol>
              </a:tblGrid>
              <a:tr h="12039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FONDS PROTECTION CIVILE &amp; PREVENTION ROUTIERE</a:t>
                      </a:r>
                      <a:endParaRPr lang="fr-FR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3600" dirty="0">
                          <a:effectLst/>
                        </a:rPr>
                        <a:t>7.5 </a:t>
                      </a:r>
                      <a:r>
                        <a:rPr lang="fr-FR" sz="1800" dirty="0">
                          <a:effectLst/>
                        </a:rPr>
                        <a:t>MILLIONS DINARS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gradFill>
                      <a:gsLst>
                        <a:gs pos="10000">
                          <a:schemeClr val="bg2">
                            <a:tint val="97000"/>
                            <a:hueMod val="92000"/>
                            <a:satMod val="169000"/>
                            <a:lumMod val="164000"/>
                          </a:schemeClr>
                        </a:gs>
                        <a:gs pos="100000">
                          <a:schemeClr val="bg2">
                            <a:shade val="96000"/>
                            <a:satMod val="120000"/>
                            <a:lumMod val="90000"/>
                          </a:schemeClr>
                        </a:gs>
                      </a:gsLst>
                      <a:lin ang="612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676782164"/>
                  </a:ext>
                </a:extLst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6558768"/>
              </p:ext>
            </p:extLst>
          </p:nvPr>
        </p:nvGraphicFramePr>
        <p:xfrm>
          <a:off x="971868" y="3152299"/>
          <a:ext cx="4725035" cy="8824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25035">
                  <a:extLst>
                    <a:ext uri="{9D8B030D-6E8A-4147-A177-3AD203B41FA5}">
                      <a16:colId xmlns:a16="http://schemas.microsoft.com/office/drawing/2014/main" val="4234254749"/>
                    </a:ext>
                  </a:extLst>
                </a:gridCol>
              </a:tblGrid>
              <a:tr h="8824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FONDS DE GARANTIE DES ASSURES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7.4  MILLIONS DINARS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4357556"/>
                  </a:ext>
                </a:extLst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0642205"/>
              </p:ext>
            </p:extLst>
          </p:nvPr>
        </p:nvGraphicFramePr>
        <p:xfrm>
          <a:off x="5809933" y="3152299"/>
          <a:ext cx="4591367" cy="8824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91367">
                  <a:extLst>
                    <a:ext uri="{9D8B030D-6E8A-4147-A177-3AD203B41FA5}">
                      <a16:colId xmlns:a16="http://schemas.microsoft.com/office/drawing/2014/main" val="3605229790"/>
                    </a:ext>
                  </a:extLst>
                </a:gridCol>
              </a:tblGrid>
              <a:tr h="8824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COMITE GENERALE DES ASSURANCES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4.5 millions dinars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9437661"/>
                  </a:ext>
                </a:extLst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2255238"/>
              </p:ext>
            </p:extLst>
          </p:nvPr>
        </p:nvGraphicFramePr>
        <p:xfrm>
          <a:off x="1923415" y="4487704"/>
          <a:ext cx="7274560" cy="13411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74560">
                  <a:extLst>
                    <a:ext uri="{9D8B030D-6E8A-4147-A177-3AD203B41FA5}">
                      <a16:colId xmlns:a16="http://schemas.microsoft.com/office/drawing/2014/main" val="2608359434"/>
                    </a:ext>
                  </a:extLst>
                </a:gridCol>
              </a:tblGrid>
              <a:tr h="10858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FONDS DE LA PREVENTION DES ACCIDENTS DE LA CIRCULATION</a:t>
                      </a:r>
                      <a:endParaRPr lang="fr-FR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4800" dirty="0">
                          <a:effectLst/>
                        </a:rPr>
                        <a:t>2.8  </a:t>
                      </a:r>
                      <a:r>
                        <a:rPr lang="fr-FR" sz="2000" dirty="0">
                          <a:effectLst/>
                        </a:rPr>
                        <a:t>MILLIONS DINARS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gradFill>
                      <a:gsLst>
                        <a:gs pos="10000">
                          <a:schemeClr val="bg2">
                            <a:tint val="97000"/>
                            <a:hueMod val="92000"/>
                            <a:satMod val="169000"/>
                            <a:lumMod val="164000"/>
                          </a:schemeClr>
                        </a:gs>
                        <a:gs pos="100000">
                          <a:schemeClr val="bg2">
                            <a:shade val="96000"/>
                            <a:satMod val="120000"/>
                            <a:lumMod val="90000"/>
                          </a:schemeClr>
                        </a:gs>
                      </a:gsLst>
                      <a:lin ang="612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5817499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4246686"/>
      </p:ext>
    </p:extLst>
  </p:cSld>
  <p:clrMapOvr>
    <a:masterClrMapping/>
  </p:clrMapOvr>
</p:sld>
</file>

<file path=ppt/theme/theme1.xml><?xml version="1.0" encoding="utf-8"?>
<a:theme xmlns:a="http://schemas.openxmlformats.org/drawingml/2006/main" name="Secteur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157</TotalTime>
  <Words>448</Words>
  <Application>Microsoft Office PowerPoint</Application>
  <PresentationFormat>Grand écran</PresentationFormat>
  <Paragraphs>282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23" baseType="lpstr">
      <vt:lpstr>Agency FB</vt:lpstr>
      <vt:lpstr>Arial</vt:lpstr>
      <vt:lpstr>Calibri</vt:lpstr>
      <vt:lpstr>Century Gothic</vt:lpstr>
      <vt:lpstr>Monotype Corsiva</vt:lpstr>
      <vt:lpstr>Sakkal Majalla</vt:lpstr>
      <vt:lpstr>Tahoma</vt:lpstr>
      <vt:lpstr>Wingdings</vt:lpstr>
      <vt:lpstr>Wingdings 3</vt:lpstr>
      <vt:lpstr>Secteur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Adnene Dhouiya</dc:creator>
  <cp:lastModifiedBy>Adnene Dhouiya</cp:lastModifiedBy>
  <cp:revision>48</cp:revision>
  <dcterms:created xsi:type="dcterms:W3CDTF">2016-05-13T13:28:18Z</dcterms:created>
  <dcterms:modified xsi:type="dcterms:W3CDTF">2016-05-16T11:00:21Z</dcterms:modified>
</cp:coreProperties>
</file>